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72" r:id="rId3"/>
    <p:sldId id="273" r:id="rId4"/>
    <p:sldId id="334" r:id="rId5"/>
    <p:sldId id="344" r:id="rId6"/>
    <p:sldId id="325" r:id="rId7"/>
    <p:sldId id="336" r:id="rId8"/>
    <p:sldId id="328" r:id="rId9"/>
    <p:sldId id="329" r:id="rId10"/>
    <p:sldId id="331" r:id="rId11"/>
    <p:sldId id="337" r:id="rId12"/>
    <p:sldId id="346" r:id="rId13"/>
    <p:sldId id="347" r:id="rId14"/>
    <p:sldId id="348" r:id="rId15"/>
    <p:sldId id="319" r:id="rId16"/>
    <p:sldId id="349" r:id="rId17"/>
    <p:sldId id="350" r:id="rId18"/>
    <p:sldId id="351" r:id="rId19"/>
    <p:sldId id="341" r:id="rId20"/>
    <p:sldId id="276" r:id="rId21"/>
    <p:sldId id="277" r:id="rId22"/>
    <p:sldId id="263" r:id="rId23"/>
  </p:sldIdLst>
  <p:sldSz cx="12192000" cy="6858000"/>
  <p:notesSz cx="6797675" cy="9926638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B6"/>
    <a:srgbClr val="271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41" autoAdjust="0"/>
    <p:restoredTop sz="88355" autoAdjust="0"/>
  </p:normalViewPr>
  <p:slideViewPr>
    <p:cSldViewPr snapToGrid="0">
      <p:cViewPr varScale="1">
        <p:scale>
          <a:sx n="111" d="100"/>
          <a:sy n="111" d="100"/>
        </p:scale>
        <p:origin x="9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2025/6/14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7A89C-06A7-4E2A-82D6-7EAC123567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B94C59FB-3E13-4307-9ECC-5E39E1BA9EC0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2025/6/14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600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6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5477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DC57A8-AE18-4654-B6AF-04B3577165BE}" type="slidenum">
              <a:rPr kumimoji="0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88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/>
          <a:lstStyle/>
          <a:p>
            <a:pPr algn="r" rtl="0"/>
            <a:fld id="{C8DC57A8-AE18-4654-B6AF-04B3577165BE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70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44366" y="307429"/>
            <a:ext cx="7031420" cy="5454868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449318" y="472966"/>
            <a:ext cx="6629399" cy="5130229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91685" y="2375808"/>
            <a:ext cx="10058400" cy="4229100"/>
          </a:xfrm>
        </p:spPr>
        <p:txBody>
          <a:bodyPr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dirty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zh-TW" altLang="en-US"/>
              <a:t>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022B156B-59AE-415F-B24B-8756D48BB977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E3FFC781-C024-4161-AC86-AF3317DE2A35}" type="datetime1">
              <a:rPr lang="zh-TW" altLang="en-US" smtClean="0"/>
              <a:pPr/>
              <a:t>2025/6/14</a:t>
            </a:fld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164" y="5381766"/>
            <a:ext cx="1429473" cy="142947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1695" y="4858327"/>
            <a:ext cx="2082800" cy="20828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6492" y="5567645"/>
            <a:ext cx="1110258" cy="103326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833" y="5899727"/>
            <a:ext cx="887653" cy="82869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8238" y="6059669"/>
            <a:ext cx="846851" cy="82745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5798" y="5616265"/>
            <a:ext cx="850421" cy="754599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70" y="5511159"/>
            <a:ext cx="4152948" cy="124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sites.google.com/pzps.tyc.edu.tw/teaching/%E5%85%AC%E9%96%8B%E6%8E%88%E8%AA%B2%E6%9A%A8%E7%A4%BE%E7%BE%A4%E5%88%86%E7%B5%84%E8%A1%A8?authuser=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CWLKyztHe1HrZkaS-EtewnbbPu-ioMky?usp=drive_lin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pzps.tyc.edu.tw/course113/%E9%A6%96%E9%A0%81" TargetMode="External"/><Relationship Id="rId2" Type="http://schemas.openxmlformats.org/officeDocument/2006/relationships/hyperlink" Target="https://drive.google.com/file/d/1oJ3BTSvbylbGcnLfNiJyU18b3MBfdlC6/view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rive.google.com/file/d/1Lal9rQhQXwm5vEjRzw8Nyb0VzgNsW8MN/view?usp=sharing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78315" y="500332"/>
            <a:ext cx="9506607" cy="1680740"/>
          </a:xfrm>
        </p:spPr>
        <p:txBody>
          <a:bodyPr rtlCol="0">
            <a:noAutofit/>
          </a:bodyPr>
          <a:lstStyle/>
          <a:p>
            <a:pPr algn="ctr"/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普仁國小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學年度下學期</a:t>
            </a:r>
            <a:b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期末課發會會議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20726" y="2458115"/>
            <a:ext cx="5221783" cy="1789145"/>
          </a:xfrm>
        </p:spPr>
        <p:txBody>
          <a:bodyPr rtlCol="0">
            <a:no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114/06/18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（星期三）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地點：會議室</a:t>
            </a:r>
            <a:endParaRPr lang="en-US" altLang="zh-TW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03586" y="187544"/>
            <a:ext cx="6129227" cy="863600"/>
          </a:xfrm>
        </p:spPr>
        <p:txBody>
          <a:bodyPr anchor="ctr">
            <a:normAutofit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學年度教師專業成長社群</a:t>
            </a:r>
          </a:p>
        </p:txBody>
      </p:sp>
      <p:pic>
        <p:nvPicPr>
          <p:cNvPr id="8" name="圖片 7">
            <a:hlinkClick r:id="rId2"/>
            <a:extLst>
              <a:ext uri="{FF2B5EF4-FFF2-40B4-BE49-F238E27FC236}">
                <a16:creationId xmlns:a16="http://schemas.microsoft.com/office/drawing/2014/main" id="{E2E9BB5B-5B3D-4B2A-85F5-44BE1A41D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83" y="931805"/>
            <a:ext cx="11076317" cy="591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85ECF4-307F-4387-A543-03A06B358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593" y="2297502"/>
            <a:ext cx="7345543" cy="1219200"/>
          </a:xfrm>
        </p:spPr>
        <p:txBody>
          <a:bodyPr>
            <a:normAutofit/>
          </a:bodyPr>
          <a:lstStyle/>
          <a:p>
            <a:pPr algn="ctr"/>
            <a:r>
              <a:rPr lang="zh-TW" altLang="en-US" sz="6600" dirty="0">
                <a:latin typeface="標楷體" panose="03000509000000000000" pitchFamily="65" charset="-120"/>
                <a:ea typeface="標楷體" panose="03000509000000000000" pitchFamily="65" charset="-120"/>
              </a:rPr>
              <a:t>議題討論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7938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070" y="534838"/>
            <a:ext cx="11716930" cy="1130060"/>
          </a:xfrm>
        </p:spPr>
        <p:txBody>
          <a:bodyPr anchor="t"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議題一：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學年度支援行政減課人員名單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5070" y="1203385"/>
            <a:ext cx="11593285" cy="4839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06000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說明：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06000">
              <a:lnSpc>
                <a:spcPct val="150000"/>
              </a:lnSpc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113.03.20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（三）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學年度下學期課程發展委員會會議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期末會議記錄決減課順序</a:t>
            </a:r>
          </a:p>
          <a:p>
            <a:pPr indent="-306000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發展學校特色（如：語文競賽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教師參賽並指導學生，另教師連續兩年參賽或指導，可減課一次，若同時自己參賽並指導學生則每學年減課一節、社團競賽指導、課程發展社群等參與）</a:t>
            </a:r>
          </a:p>
          <a:p>
            <a:pPr indent="-306000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自願參加教師專業發展支持系統團隊（需提出計畫，由教務處審核通過）</a:t>
            </a:r>
          </a:p>
          <a:p>
            <a:pPr indent="-306000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自願參加教學創新團隊（如：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Great Teacher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  <a:p>
            <a:pPr indent="-306000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鼓勵老師擔任行政減課（教學、資訊、生教、訓育、事務等五組）</a:t>
            </a:r>
          </a:p>
          <a:p>
            <a:pPr indent="-306000">
              <a:lnSpc>
                <a:spcPct val="150000"/>
              </a:lnSpc>
            </a:pP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學年主任</a:t>
            </a:r>
          </a:p>
          <a:p>
            <a:pPr indent="-306000">
              <a:lnSpc>
                <a:spcPct val="150000"/>
              </a:lnSpc>
            </a:pP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indent="-306000">
              <a:lnSpc>
                <a:spcPct val="150000"/>
              </a:lnSpc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822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9FDA1B6-66D2-4750-A8BB-FB1C02CD8D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699" y="1627380"/>
            <a:ext cx="11003963" cy="4229100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決議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：通過（  ）票，不通過（  ）票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□修正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照案通過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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371355" y="251306"/>
            <a:ext cx="11449290" cy="1296695"/>
          </a:xfrm>
        </p:spPr>
        <p:txBody>
          <a:bodyPr anchor="ctr"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議題一：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學年度支援行政減課人員名單</a:t>
            </a:r>
            <a:endParaRPr lang="zh-TW" altLang="en-US" sz="4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83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5891" y="487016"/>
            <a:ext cx="11430000" cy="824576"/>
          </a:xfrm>
        </p:spPr>
        <p:txBody>
          <a:bodyPr anchor="ctr"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議題二：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學年度課程計畫審查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項附件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81000" y="1143000"/>
            <a:ext cx="11430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0-1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學校課程計畫依據與目的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1-1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學校現況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1-2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背景分析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2-1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學校願景與課程願景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3-1-1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總體課程架構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3-1-2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各年級各領域總體課程節數安排數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3-2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法律規定教育議題實施規劃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3-3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畢業考至畢業前課程規劃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B63963A-A5B5-420A-B264-FEED7DFD862C}"/>
              </a:ext>
            </a:extLst>
          </p:cNvPr>
          <p:cNvSpPr txBox="1">
            <a:spLocks/>
          </p:cNvSpPr>
          <p:nvPr/>
        </p:nvSpPr>
        <p:spPr>
          <a:xfrm>
            <a:off x="4732265" y="90481"/>
            <a:ext cx="3068434" cy="565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議題討論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: 圓角 4">
            <a:hlinkClick r:id="rId2"/>
            <a:extLst>
              <a:ext uri="{FF2B5EF4-FFF2-40B4-BE49-F238E27FC236}">
                <a16:creationId xmlns:a16="http://schemas.microsoft.com/office/drawing/2014/main" id="{9328C5E0-B8E3-4C8E-9FAE-E15D90F5C0F0}"/>
              </a:ext>
            </a:extLst>
          </p:cNvPr>
          <p:cNvSpPr/>
          <p:nvPr/>
        </p:nvSpPr>
        <p:spPr>
          <a:xfrm>
            <a:off x="9473242" y="772009"/>
            <a:ext cx="2527540" cy="9361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學年度課程計畫雲端硬碟存放處</a:t>
            </a:r>
          </a:p>
        </p:txBody>
      </p:sp>
    </p:spTree>
    <p:extLst>
      <p:ext uri="{BB962C8B-B14F-4D97-AF65-F5344CB8AC3E}">
        <p14:creationId xmlns:p14="http://schemas.microsoft.com/office/powerpoint/2010/main" val="33986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7B0383E6-6740-41BF-8149-B7DCD2CFFB4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59058" y="1143000"/>
            <a:ext cx="11430000" cy="4572000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4-1-1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課程實施說明</a:t>
            </a:r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各年級各領域科目及各彈性學習課程實施規劃說明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4-1-2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課程發展相關組織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4-1-3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教師專業研習及成長活動之規劃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4-2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課程評鑑規劃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5-1-1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普通班各年級各領域科目課程計畫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5-1-2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特殊教育班各年級各領域科目課程計畫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6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DE379578-B14B-416B-A2B9-52E1111C782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28070" y="680581"/>
            <a:ext cx="11430000" cy="4572000"/>
          </a:xfrm>
        </p:spPr>
        <p:txBody>
          <a:bodyPr>
            <a:normAutofit lnSpcReduction="10000"/>
          </a:bodyPr>
          <a:lstStyle/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5-2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各年級各領域科目課程教學進度表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5-3-1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各年級領域科目選用之教科書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5-3-2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各年級領域科目選用自編教材表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5-4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跨領域科目統整課程及協同教學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各年級彈性學習課程規劃表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6-2-1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彈性學習課程─統整性主題專題議題探究課程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6-2-3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彈性學習課程─特殊需求領域課程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6-2-4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彈性學習課程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其他類課程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898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D5B910C8-D05F-4CF4-AA66-D01FD047E7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4552" y="654703"/>
            <a:ext cx="11430000" cy="4572000"/>
          </a:xfrm>
        </p:spPr>
        <p:txBody>
          <a:bodyPr>
            <a:normAutofit lnSpcReduction="10000"/>
          </a:bodyPr>
          <a:lstStyle/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6-3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融入議題之內容重點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6-4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各年級各彈性課程教學進度表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6-5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彈性學習課程選用教科書自編教材及師資安排表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6-6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在地化課程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課程發展委員會組織要點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7-3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全校教師授課節數一覽表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7-4-1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課程評鑑計畫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7-4-2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課程評鑑檢核表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941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6CDB8256-37DE-4A71-BD2A-2EEA7843A1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732340"/>
            <a:ext cx="11430000" cy="4572000"/>
          </a:xfrm>
        </p:spPr>
        <p:txBody>
          <a:bodyPr>
            <a:normAutofit/>
          </a:bodyPr>
          <a:lstStyle/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7-5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全校學生每日作息時間表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7-6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學校年度重大活動行事曆及資源運用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7-7-1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前一學年課程計畫實施情形及其效果檢討</a:t>
            </a:r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課程評鑑實施情形及其效果檢討紀錄 </a:t>
            </a:r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7-7-2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前一學年課程計畫實施情形及其效果檢討</a:t>
            </a:r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課程評鑑實施情形及其效果檢討紀錄 </a:t>
            </a:r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7-8</a:t>
            </a:r>
            <a:r>
              <a:rPr lang="zh-TW" altLang="en-US" sz="2600" dirty="0">
                <a:solidFill>
                  <a:srgbClr val="9A5315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校長與教師公開授課實施計畫</a:t>
            </a:r>
            <a:endParaRPr lang="en-US" altLang="zh-TW" sz="2600" dirty="0">
              <a:solidFill>
                <a:srgbClr val="9A5315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7-9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校外人士協助之部定或校訂課程計畫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089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9FDA1B6-66D2-4750-A8BB-FB1C02CD8D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99699" y="1627380"/>
            <a:ext cx="11003963" cy="4229100"/>
          </a:xfrm>
        </p:spPr>
        <p:txBody>
          <a:bodyPr>
            <a:normAutofit/>
          </a:bodyPr>
          <a:lstStyle/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決議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：通過（）票，不通過（）票</a:t>
            </a: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修正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照案通過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</a:t>
            </a:r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43547" y="259931"/>
            <a:ext cx="11716930" cy="1296695"/>
          </a:xfrm>
        </p:spPr>
        <p:txBody>
          <a:bodyPr anchor="ctr">
            <a:no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議題二：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學年度課程計畫審查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項附件</a:t>
            </a:r>
            <a:endParaRPr lang="zh-TW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57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35826" y="176463"/>
            <a:ext cx="2626255" cy="946484"/>
          </a:xfrm>
        </p:spPr>
        <p:txBody>
          <a:bodyPr anchor="ctr"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會議流程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1767318" y="1122947"/>
            <a:ext cx="8363272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一、主席致詞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二、上次會議議決事項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三、工作報告</a:t>
            </a: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四、議題討論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五、臨時動議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六、散會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None/>
            </a:pPr>
            <a:endParaRPr lang="en-US" altLang="zh-TW" sz="3600" dirty="0">
              <a:latin typeface="+mj-ea"/>
              <a:ea typeface="+mj-ea"/>
            </a:endParaRPr>
          </a:p>
          <a:p>
            <a:pPr marL="514350" indent="-514350">
              <a:buFont typeface="+mj-ea"/>
              <a:buAutoNum type="ea1ChtPeriod"/>
            </a:pPr>
            <a:endParaRPr lang="zh-TW" altLang="en-US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510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上次會議臨時動議</a:t>
            </a:r>
          </a:p>
        </p:txBody>
      </p:sp>
      <p:sp>
        <p:nvSpPr>
          <p:cNvPr id="5" name="內容版面配置區 3"/>
          <p:cNvSpPr>
            <a:spLocks noGrp="1"/>
          </p:cNvSpPr>
          <p:nvPr>
            <p:ph sz="quarter" idx="1"/>
          </p:nvPr>
        </p:nvSpPr>
        <p:spPr>
          <a:xfrm>
            <a:off x="834044" y="1830185"/>
            <a:ext cx="7772400" cy="4572000"/>
          </a:xfrm>
        </p:spPr>
        <p:txBody>
          <a:bodyPr>
            <a:normAutofit/>
          </a:bodyPr>
          <a:lstStyle/>
          <a:p>
            <a:r>
              <a:rPr lang="zh-TW" altLang="en-US" sz="9600" b="1" dirty="0"/>
              <a:t>無</a:t>
            </a:r>
          </a:p>
        </p:txBody>
      </p:sp>
    </p:spTree>
    <p:extLst>
      <p:ext uri="{BB962C8B-B14F-4D97-AF65-F5344CB8AC3E}">
        <p14:creationId xmlns:p14="http://schemas.microsoft.com/office/powerpoint/2010/main" val="373153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94341" y="2349260"/>
            <a:ext cx="5203317" cy="763046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本次會議臨時動議</a:t>
            </a:r>
          </a:p>
        </p:txBody>
      </p:sp>
    </p:spTree>
    <p:extLst>
      <p:ext uri="{BB962C8B-B14F-4D97-AF65-F5344CB8AC3E}">
        <p14:creationId xmlns:p14="http://schemas.microsoft.com/office/powerpoint/2010/main" val="5548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76824" y="2391191"/>
            <a:ext cx="6858002" cy="18288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~Thank you for listening~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591685" y="1958714"/>
            <a:ext cx="10058400" cy="1779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一、主席致詞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二、家長會長致詞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312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99FDA1B6-66D2-4750-A8BB-FB1C02CD8D3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24702" y="2899617"/>
            <a:ext cx="11003963" cy="1206559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決議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照案通過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665909" y="1545266"/>
            <a:ext cx="8322815" cy="1206559"/>
          </a:xfrm>
        </p:spPr>
        <p:txBody>
          <a:bodyPr anchor="ctr">
            <a:noAutofit/>
          </a:bodyPr>
          <a:lstStyle/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議題一：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114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學年度教科書版本審查 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48224C35-8E5E-4AA8-8F29-E4A25D0BAD23}"/>
              </a:ext>
            </a:extLst>
          </p:cNvPr>
          <p:cNvSpPr txBox="1">
            <a:spLocks/>
          </p:cNvSpPr>
          <p:nvPr/>
        </p:nvSpPr>
        <p:spPr>
          <a:xfrm>
            <a:off x="3640015" y="152400"/>
            <a:ext cx="4888524" cy="105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上次會議議決事項</a:t>
            </a:r>
          </a:p>
        </p:txBody>
      </p:sp>
    </p:spTree>
    <p:extLst>
      <p:ext uri="{BB962C8B-B14F-4D97-AF65-F5344CB8AC3E}">
        <p14:creationId xmlns:p14="http://schemas.microsoft.com/office/powerpoint/2010/main" val="63439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48224C35-8E5E-4AA8-8F29-E4A25D0BAD23}"/>
              </a:ext>
            </a:extLst>
          </p:cNvPr>
          <p:cNvSpPr txBox="1">
            <a:spLocks/>
          </p:cNvSpPr>
          <p:nvPr/>
        </p:nvSpPr>
        <p:spPr>
          <a:xfrm>
            <a:off x="3640015" y="152400"/>
            <a:ext cx="4888524" cy="105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4400">
                <a:latin typeface="標楷體" panose="03000509000000000000" pitchFamily="65" charset="-120"/>
                <a:ea typeface="標楷體" panose="03000509000000000000" pitchFamily="65" charset="-120"/>
              </a:rPr>
              <a:t>上次會議議決事項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5FE0BDEB-7DB8-4C31-BFF0-CBC27115B5C3}"/>
              </a:ext>
            </a:extLst>
          </p:cNvPr>
          <p:cNvSpPr txBox="1">
            <a:spLocks/>
          </p:cNvSpPr>
          <p:nvPr/>
        </p:nvSpPr>
        <p:spPr>
          <a:xfrm>
            <a:off x="723414" y="1835553"/>
            <a:ext cx="8299816" cy="1448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議題二：校外人士協助教學活動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攀樹課程</a:t>
            </a:r>
            <a:endParaRPr lang="en-US" altLang="zh-TW" sz="3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47B8F133-DFE4-4AE4-BEB8-45A3DCAE779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1052" y="2971070"/>
            <a:ext cx="11003963" cy="1206559"/>
          </a:xfrm>
        </p:spPr>
        <p:txBody>
          <a:bodyPr>
            <a:norm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決議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：照案通過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1606" y="218830"/>
            <a:ext cx="5847290" cy="1064712"/>
          </a:xfrm>
        </p:spPr>
        <p:txBody>
          <a:bodyPr rtlCol="0" anchor="ctr"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工作報告（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工作重點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  <a:sym typeface="Salesforce Sans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759173" y="1315461"/>
            <a:ext cx="6236849" cy="422707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持續落實十二年國教政策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下學期教師研習規畫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教師專業成長社群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數位學習推動計畫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雙語融入教學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一年級推動英語明日閱讀計畫</a:t>
            </a:r>
          </a:p>
        </p:txBody>
      </p:sp>
      <p:pic>
        <p:nvPicPr>
          <p:cNvPr id="11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6022" y="616927"/>
            <a:ext cx="4688318" cy="4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1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9;p9"/>
          <p:cNvSpPr/>
          <p:nvPr/>
        </p:nvSpPr>
        <p:spPr>
          <a:xfrm>
            <a:off x="4315034" y="85505"/>
            <a:ext cx="3864325" cy="1025050"/>
          </a:xfrm>
          <a:prstGeom prst="flowChartProcess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n-US" altLang="zh-TW" sz="3000" u="sng" kern="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2"/>
              </a:rPr>
              <a:t>113</a:t>
            </a:r>
            <a:r>
              <a:rPr lang="zh-TW" altLang="en-US" sz="3000" u="sng" kern="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2"/>
              </a:rPr>
              <a:t>學年度課程計畫</a:t>
            </a:r>
            <a:endParaRPr sz="3000" u="sng" kern="0" dirty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>
              <a:buClr>
                <a:srgbClr val="000000"/>
              </a:buClr>
            </a:pPr>
            <a:r>
              <a:rPr lang="en-US" altLang="zh-TW" sz="3000" u="sng" kern="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113</a:t>
            </a:r>
            <a:r>
              <a:rPr lang="zh-TW" altLang="en-US" sz="3000" u="sng" kern="0" dirty="0">
                <a:solidFill>
                  <a:srgbClr val="0000FF"/>
                </a:solidFill>
                <a:latin typeface="DFKai-SB"/>
                <a:ea typeface="DFKai-SB"/>
                <a:cs typeface="DFKai-SB"/>
                <a:sym typeface="DFKai-SB"/>
                <a:hlinkClick r:id="rId3"/>
              </a:rPr>
              <a:t>學年度課程評鑑網</a:t>
            </a:r>
            <a:endParaRPr sz="3000" u="sng" kern="0" dirty="0">
              <a:solidFill>
                <a:srgbClr val="0000FF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>
              <a:buClr>
                <a:srgbClr val="000000"/>
              </a:buClr>
            </a:pPr>
            <a:endParaRPr kern="0" dirty="0">
              <a:solidFill>
                <a:prstClr val="black"/>
              </a:solidFill>
              <a:latin typeface="Tahoma"/>
              <a:ea typeface="Tahoma"/>
              <a:cs typeface="Tahoma"/>
              <a:sym typeface="Tahoma"/>
            </a:endParaRPr>
          </a:p>
          <a:p>
            <a:pPr>
              <a:buClr>
                <a:prstClr val="black"/>
              </a:buClr>
              <a:buSzPts val="1800"/>
            </a:pPr>
            <a:endParaRPr kern="0" dirty="0">
              <a:solidFill>
                <a:prstClr val="black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943" r="849" b="428"/>
          <a:stretch/>
        </p:blipFill>
        <p:spPr>
          <a:xfrm>
            <a:off x="1700612" y="1110555"/>
            <a:ext cx="8896173" cy="565771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83B1D173-0424-4C7F-A111-E4D029514D74}"/>
              </a:ext>
            </a:extLst>
          </p:cNvPr>
          <p:cNvSpPr txBox="1"/>
          <p:nvPr/>
        </p:nvSpPr>
        <p:spPr>
          <a:xfrm>
            <a:off x="8179359" y="250165"/>
            <a:ext cx="40126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學年度課程計畫須增加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學年度彈性課程評鑑實作紀錄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門質性評鑑、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門量化評鑑、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門建議評鑑表</a:t>
            </a:r>
          </a:p>
        </p:txBody>
      </p:sp>
      <p:sp>
        <p:nvSpPr>
          <p:cNvPr id="6" name="流程圖: 打孔紙帶 5">
            <a:hlinkClick r:id="rId5"/>
            <a:extLst>
              <a:ext uri="{FF2B5EF4-FFF2-40B4-BE49-F238E27FC236}">
                <a16:creationId xmlns:a16="http://schemas.microsoft.com/office/drawing/2014/main" id="{5613A38D-76CE-403B-842F-BAFA915DD8BE}"/>
              </a:ext>
            </a:extLst>
          </p:cNvPr>
          <p:cNvSpPr/>
          <p:nvPr/>
        </p:nvSpPr>
        <p:spPr>
          <a:xfrm>
            <a:off x="362309" y="3700732"/>
            <a:ext cx="1232906" cy="966159"/>
          </a:xfrm>
          <a:prstGeom prst="flowChartPunchedTap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114</a:t>
            </a:r>
            <a:r>
              <a:rPr lang="zh-TW" altLang="en-US" dirty="0">
                <a:solidFill>
                  <a:schemeClr val="tx2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5"/>
              </a:rPr>
              <a:t>課程撰寫說明</a:t>
            </a:r>
            <a:endParaRPr lang="zh-TW" altLang="en-US" dirty="0">
              <a:solidFill>
                <a:schemeClr val="tx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708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18319" y="167796"/>
            <a:ext cx="5888980" cy="841674"/>
          </a:xfrm>
        </p:spPr>
        <p:txBody>
          <a:bodyPr rtlCol="0" anchor="ctr">
            <a:no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持續落實十二年國教政策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556951" y="1009470"/>
            <a:ext cx="11211715" cy="46093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配合教育部及教育局辦理</a:t>
            </a:r>
            <a:r>
              <a:rPr lang="en-US" altLang="zh-TW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年數位學習推動計畫</a:t>
            </a:r>
            <a:r>
              <a:rPr lang="en-US" altLang="zh-TW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en-US" altLang="zh-TW" sz="2800" dirty="0" err="1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5G</a:t>
            </a:r>
            <a:r>
              <a:rPr lang="zh-TW" altLang="en-US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智慧示範學校計畫、</a:t>
            </a:r>
            <a:r>
              <a:rPr lang="en-US" altLang="zh-TW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年國中小英語文適性教學教材研發中心學校計畫、雙語推動學校計畫、</a:t>
            </a:r>
            <a:r>
              <a:rPr lang="en-US" altLang="zh-TW" sz="2800" dirty="0" err="1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ELTA</a:t>
            </a:r>
            <a:r>
              <a:rPr lang="zh-TW" altLang="en-US" sz="2800" dirty="0">
                <a:solidFill>
                  <a:srgbClr val="271A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計畫、英語明日閱讀推動計畫</a:t>
            </a:r>
            <a:endParaRPr lang="en-US" altLang="zh-TW" sz="2800" dirty="0">
              <a:solidFill>
                <a:srgbClr val="271A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落實一至六年級素養導向教案的設計與實施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滾動檢討一至六年級校訂課程方案實施並進行修正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全校公開授課規畫實施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實施一至六年級的部定及校訂課程課程評鑑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推動雙語融入教學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itchFamily="2" charset="2"/>
              <a:buChar char="Ø"/>
            </a:pPr>
            <a:endParaRPr lang="en-US" altLang="zh-TW" dirty="0"/>
          </a:p>
        </p:txBody>
      </p:sp>
      <p:pic>
        <p:nvPicPr>
          <p:cNvPr id="4" name="Google Shape;241;p1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3777">
            <a:off x="9067900" y="2617500"/>
            <a:ext cx="2489145" cy="19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974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72266" y="61441"/>
            <a:ext cx="6064983" cy="796950"/>
          </a:xfrm>
        </p:spPr>
        <p:txBody>
          <a:bodyPr anchor="ctr"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本學期教師專業成長研習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70566" y="1212074"/>
            <a:ext cx="8281358" cy="4814600"/>
          </a:xfrm>
        </p:spPr>
        <p:txBody>
          <a:bodyPr>
            <a:normAutofit/>
          </a:bodyPr>
          <a:lstStyle/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03/05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數位教學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Hiteach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 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張沛瑜老師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●03/12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「遇見奇蹟島」數學密室解謎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許庭禎老師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●03/20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兒童權利公約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●04/16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素養閱讀研習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陳淑玲老師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●04/30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身心靈放鬆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瑜珈課程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碧珣校長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●05/07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正向管教研習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學務處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●05/14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英文繪本在教學上的三大妙用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李貞慧老師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05/21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教師專業社群成果發表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教務處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06000" indent="-43200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06/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11A2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數位學習工作坊二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因材網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CA54F1-97BF-44F1-A199-CA20962E4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99" y="427006"/>
            <a:ext cx="2927230" cy="21959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96307290-3FE7-4D2C-B276-BCF4A0A420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92" y="2950233"/>
            <a:ext cx="2948237" cy="22116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4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以繪畫表現景觀設計的自然風景簡報 (寬螢幕)</Template>
  <TotalTime>10135</TotalTime>
  <Words>981</Words>
  <Application>Microsoft Office PowerPoint</Application>
  <PresentationFormat>寬螢幕</PresentationFormat>
  <Paragraphs>115</Paragraphs>
  <Slides>22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Salesforce Sans</vt:lpstr>
      <vt:lpstr>微軟正黑體</vt:lpstr>
      <vt:lpstr>標楷體</vt:lpstr>
      <vt:lpstr>標楷體</vt:lpstr>
      <vt:lpstr>Arial</vt:lpstr>
      <vt:lpstr>Segoe Print</vt:lpstr>
      <vt:lpstr>Tahoma</vt:lpstr>
      <vt:lpstr>Wingdings</vt:lpstr>
      <vt:lpstr>大自然插畫 16X9</vt:lpstr>
      <vt:lpstr>普仁國小113學年度下學期 期末課發會會議</vt:lpstr>
      <vt:lpstr>會議流程</vt:lpstr>
      <vt:lpstr>PowerPoint 簡報</vt:lpstr>
      <vt:lpstr>議題一：114 學年度教科書版本審查 </vt:lpstr>
      <vt:lpstr>PowerPoint 簡報</vt:lpstr>
      <vt:lpstr>工作報告（114工作重點）</vt:lpstr>
      <vt:lpstr>PowerPoint 簡報</vt:lpstr>
      <vt:lpstr>持續落實十二年國教政策</vt:lpstr>
      <vt:lpstr>本學期教師專業成長研習</vt:lpstr>
      <vt:lpstr>113學年度教師專業成長社群</vt:lpstr>
      <vt:lpstr>議題討論</vt:lpstr>
      <vt:lpstr>議題一：114學年度支援行政減課人員名單</vt:lpstr>
      <vt:lpstr>議題一：114學年度支援行政減課人員名單</vt:lpstr>
      <vt:lpstr>議題二：114學年度課程計畫審查36項附件</vt:lpstr>
      <vt:lpstr>PowerPoint 簡報</vt:lpstr>
      <vt:lpstr>PowerPoint 簡報</vt:lpstr>
      <vt:lpstr>PowerPoint 簡報</vt:lpstr>
      <vt:lpstr>PowerPoint 簡報</vt:lpstr>
      <vt:lpstr>議題二：114學年度課程計畫審查36項附件</vt:lpstr>
      <vt:lpstr>上次會議臨時動議</vt:lpstr>
      <vt:lpstr>本次會議臨時動議</vt:lpstr>
      <vt:lpstr>簡報結束  ~Thank you for listening~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user</cp:lastModifiedBy>
  <cp:revision>347</cp:revision>
  <cp:lastPrinted>2019-03-11T00:40:11Z</cp:lastPrinted>
  <dcterms:created xsi:type="dcterms:W3CDTF">2018-10-05T11:51:31Z</dcterms:created>
  <dcterms:modified xsi:type="dcterms:W3CDTF">2025-06-14T12:28:14Z</dcterms:modified>
</cp:coreProperties>
</file>