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  <p:sldMasterId id="2147483744" r:id="rId2"/>
  </p:sldMasterIdLst>
  <p:notesMasterIdLst>
    <p:notesMasterId r:id="rId26"/>
  </p:notesMasterIdLst>
  <p:sldIdLst>
    <p:sldId id="261" r:id="rId3"/>
    <p:sldId id="360" r:id="rId4"/>
    <p:sldId id="361" r:id="rId5"/>
    <p:sldId id="362" r:id="rId6"/>
    <p:sldId id="363" r:id="rId7"/>
    <p:sldId id="264" r:id="rId8"/>
    <p:sldId id="358" r:id="rId9"/>
    <p:sldId id="269" r:id="rId10"/>
    <p:sldId id="321" r:id="rId11"/>
    <p:sldId id="351" r:id="rId12"/>
    <p:sldId id="324" r:id="rId13"/>
    <p:sldId id="354" r:id="rId14"/>
    <p:sldId id="320" r:id="rId15"/>
    <p:sldId id="348" r:id="rId16"/>
    <p:sldId id="350" r:id="rId17"/>
    <p:sldId id="322" r:id="rId18"/>
    <p:sldId id="325" r:id="rId19"/>
    <p:sldId id="326" r:id="rId20"/>
    <p:sldId id="364" r:id="rId21"/>
    <p:sldId id="327" r:id="rId22"/>
    <p:sldId id="356" r:id="rId23"/>
    <p:sldId id="266" r:id="rId24"/>
    <p:sldId id="328" r:id="rId25"/>
  </p:sldIdLst>
  <p:sldSz cx="9144000" cy="6858000" type="screen4x3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等深淺樣式 2 - 輔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2683" autoAdjust="0"/>
  </p:normalViewPr>
  <p:slideViewPr>
    <p:cSldViewPr>
      <p:cViewPr varScale="1">
        <p:scale>
          <a:sx n="107" d="100"/>
          <a:sy n="107" d="100"/>
        </p:scale>
        <p:origin x="3354" y="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C999E1F-C448-4EB6-B05A-8777BE681827}" type="datetimeFigureOut">
              <a:rPr lang="zh-TW" altLang="en-US" smtClean="0"/>
              <a:pPr/>
              <a:t>2021/8/20</a:t>
            </a:fld>
            <a:endParaRPr lang="zh-TW" altLang="en-US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TW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B0873AE-DBD5-4000-A1FC-E5A9453BD6B5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88543758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0873AE-DBD5-4000-A1FC-E5A9453BD6B5}" type="slidenum">
              <a:rPr lang="zh-TW" altLang="en-US" smtClean="0"/>
              <a:pPr/>
              <a:t>10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77846733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矩形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矩形 18"/>
          <p:cNvSpPr>
            <a:spLocks noChangeArrowheads="1"/>
          </p:cNvSpPr>
          <p:nvPr/>
        </p:nvSpPr>
        <p:spPr bwMode="white">
          <a:xfrm>
            <a:off x="8991600" y="3048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矩形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矩形 15"/>
          <p:cNvSpPr>
            <a:spLocks noChangeArrowheads="1"/>
          </p:cNvSpPr>
          <p:nvPr/>
        </p:nvSpPr>
        <p:spPr bwMode="white">
          <a:xfrm>
            <a:off x="0" y="0"/>
            <a:ext cx="9144000" cy="25146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矩形 11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副標題 8"/>
          <p:cNvSpPr>
            <a:spLocks noGrp="1"/>
          </p:cNvSpPr>
          <p:nvPr>
            <p:ph type="subTitle" idx="1"/>
          </p:nvPr>
        </p:nvSpPr>
        <p:spPr>
          <a:xfrm>
            <a:off x="1371600" y="2819400"/>
            <a:ext cx="6400800" cy="1752600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zh-TW" altLang="en-US" smtClean="0"/>
              <a:t>按一下以編輯母片副標題樣式</a:t>
            </a:r>
            <a:endParaRPr kumimoji="0" lang="en-US"/>
          </a:p>
        </p:txBody>
      </p:sp>
      <p:sp>
        <p:nvSpPr>
          <p:cNvPr id="28" name="日期版面配置區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zh-TW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17" name="頁尾版面配置區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zh-TW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7" name="直線接點 6"/>
          <p:cNvSpPr>
            <a:spLocks noChangeShapeType="1"/>
          </p:cNvSpPr>
          <p:nvPr/>
        </p:nvSpPr>
        <p:spPr bwMode="auto">
          <a:xfrm>
            <a:off x="155448" y="2420112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矩形 9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橢圓 12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橢圓 13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投影片編號版面配置區 28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pPr>
              <a:defRPr/>
            </a:pPr>
            <a:fld id="{6A5B3177-76A0-45AC-87F9-08C26938FD4D}" type="slidenum">
              <a:rPr lang="en-US" altLang="zh-TW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en-US" altLang="zh-TW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8" name="標題 7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1752600"/>
          </a:xfrm>
        </p:spPr>
        <p:txBody>
          <a:bodyPr anchor="b"/>
          <a:lstStyle>
            <a:lvl1pPr>
              <a:defRPr sz="4200">
                <a:solidFill>
                  <a:schemeClr val="accent1"/>
                </a:solidFill>
              </a:defRPr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zh-TW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zh-TW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B44D1F3-E0D2-4933-8C6B-F52F54D26CD3}" type="slidenum">
              <a:rPr lang="en-US" altLang="zh-TW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en-US" altLang="zh-TW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直排標題及文字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矩形 7"/>
          <p:cNvSpPr>
            <a:spLocks noChangeArrowheads="1"/>
          </p:cNvSpPr>
          <p:nvPr/>
        </p:nvSpPr>
        <p:spPr bwMode="white">
          <a:xfrm>
            <a:off x="7010400" y="0"/>
            <a:ext cx="21336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矩形 8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矩形 9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矩形 10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矩形 11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直線接點 12"/>
          <p:cNvSpPr>
            <a:spLocks noChangeShapeType="1"/>
          </p:cNvSpPr>
          <p:nvPr/>
        </p:nvSpPr>
        <p:spPr bwMode="auto">
          <a:xfrm rot="5400000">
            <a:off x="4021836" y="3278124"/>
            <a:ext cx="6245352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橢圓 13"/>
          <p:cNvSpPr/>
          <p:nvPr/>
        </p:nvSpPr>
        <p:spPr>
          <a:xfrm>
            <a:off x="6839712" y="2925763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橢圓 14"/>
          <p:cNvSpPr/>
          <p:nvPr/>
        </p:nvSpPr>
        <p:spPr>
          <a:xfrm>
            <a:off x="6934200" y="3020251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>
          <a:xfrm>
            <a:off x="6915912" y="3009901"/>
            <a:ext cx="457200" cy="441325"/>
          </a:xfrm>
        </p:spPr>
        <p:txBody>
          <a:bodyPr/>
          <a:lstStyle/>
          <a:p>
            <a:pPr>
              <a:defRPr/>
            </a:pPr>
            <a:fld id="{2C7AC9EC-FFA7-437D-919F-E8D79AAE5884}" type="slidenum">
              <a:rPr lang="en-US" altLang="zh-TW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en-US" altLang="zh-TW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304800" y="304800"/>
            <a:ext cx="6553200" cy="5821366"/>
          </a:xfrm>
        </p:spPr>
        <p:txBody>
          <a:bodyPr vert="eaVert"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zh-TW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zh-TW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7391400" y="304801"/>
            <a:ext cx="1447800" cy="5851525"/>
          </a:xfrm>
        </p:spPr>
        <p:txBody>
          <a:bodyPr vert="eaVert"/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 smtClean="0"/>
              <a:t>按一下以編輯母片副標題樣式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BA8E58-BBB5-4A30-9000-90832904DDE9}" type="datetimeFigureOut">
              <a:rPr lang="zh-TW" altLang="en-US" smtClean="0"/>
              <a:pPr/>
              <a:t>2021/8/20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779E56-FC43-458C-99E2-FC93277F45ED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BA8E58-BBB5-4A30-9000-90832904DDE9}" type="datetimeFigureOut">
              <a:rPr lang="zh-TW" altLang="en-US" smtClean="0"/>
              <a:pPr/>
              <a:t>2021/8/20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779E56-FC43-458C-99E2-FC93277F45ED}" type="slidenum">
              <a:rPr lang="zh-TW" altLang="en-US" smtClean="0"/>
              <a:pPr/>
              <a:t>‹#›</a:t>
            </a:fld>
            <a:endParaRPr lang="zh-TW" alt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BA8E58-BBB5-4A30-9000-90832904DDE9}" type="datetimeFigureOut">
              <a:rPr lang="zh-TW" altLang="en-US" smtClean="0"/>
              <a:pPr/>
              <a:t>2021/8/20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779E56-FC43-458C-99E2-FC93277F45ED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BA8E58-BBB5-4A30-9000-90832904DDE9}" type="datetimeFigureOut">
              <a:rPr lang="zh-TW" altLang="en-US" smtClean="0"/>
              <a:pPr/>
              <a:t>2021/8/20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779E56-FC43-458C-99E2-FC93277F45ED}" type="slidenum">
              <a:rPr lang="zh-TW" altLang="en-US" smtClean="0"/>
              <a:pPr/>
              <a:t>‹#›</a:t>
            </a:fld>
            <a:endParaRPr lang="zh-TW" alt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BA8E58-BBB5-4A30-9000-90832904DDE9}" type="datetimeFigureOut">
              <a:rPr lang="zh-TW" altLang="en-US" smtClean="0"/>
              <a:pPr/>
              <a:t>2021/8/20</a:t>
            </a:fld>
            <a:endParaRPr lang="zh-TW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779E56-FC43-458C-99E2-FC93277F45ED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BA8E58-BBB5-4A30-9000-90832904DDE9}" type="datetimeFigureOut">
              <a:rPr lang="zh-TW" altLang="en-US" smtClean="0"/>
              <a:pPr/>
              <a:t>2021/8/20</a:t>
            </a:fld>
            <a:endParaRPr lang="zh-TW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779E56-FC43-458C-99E2-FC93277F45ED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BA8E58-BBB5-4A30-9000-90832904DDE9}" type="datetimeFigureOut">
              <a:rPr lang="zh-TW" altLang="en-US" smtClean="0"/>
              <a:pPr/>
              <a:t>2021/8/20</a:t>
            </a:fld>
            <a:endParaRPr lang="zh-TW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779E56-FC43-458C-99E2-FC93277F45ED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BA8E58-BBB5-4A30-9000-90832904DDE9}" type="datetimeFigureOut">
              <a:rPr lang="zh-TW" altLang="en-US" smtClean="0"/>
              <a:pPr/>
              <a:t>2021/8/20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779E56-FC43-458C-99E2-FC93277F45ED}" type="slidenum">
              <a:rPr lang="zh-TW" altLang="en-US" smtClean="0"/>
              <a:pPr/>
              <a:t>‹#›</a:t>
            </a:fld>
            <a:endParaRPr lang="zh-TW" alt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zh-TW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zh-TW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>
          <a:xfrm>
            <a:off x="4361688" y="1026372"/>
            <a:ext cx="457200" cy="441325"/>
          </a:xfrm>
        </p:spPr>
        <p:txBody>
          <a:bodyPr/>
          <a:lstStyle/>
          <a:p>
            <a:pPr>
              <a:defRPr/>
            </a:pPr>
            <a:fld id="{3086A8F4-3E0C-4C39-A8D8-0DF9E54AB07B}" type="slidenum">
              <a:rPr lang="en-US" altLang="zh-TW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en-US" altLang="zh-TW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8" name="內容版面配置區 7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572000"/>
          </a:xfrm>
        </p:spPr>
        <p:txBody>
          <a:bodyPr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BA8E58-BBB5-4A30-9000-90832904DDE9}" type="datetimeFigureOut">
              <a:rPr lang="zh-TW" altLang="en-US" smtClean="0"/>
              <a:pPr/>
              <a:t>2021/8/20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779E56-FC43-458C-99E2-FC93277F45ED}" type="slidenum">
              <a:rPr lang="zh-TW" altLang="en-US" smtClean="0"/>
              <a:pPr/>
              <a:t>‹#›</a:t>
            </a:fld>
            <a:endParaRPr lang="zh-TW" alt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TW" altLang="en-US" smtClean="0"/>
              <a:t>按一下圖示以新增圖片</a:t>
            </a:r>
            <a:endParaRPr lang="en-US" dirty="0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BA8E58-BBB5-4A30-9000-90832904DDE9}" type="datetimeFigureOut">
              <a:rPr lang="zh-TW" altLang="en-US" smtClean="0"/>
              <a:pPr/>
              <a:t>2021/8/20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779E56-FC43-458C-99E2-FC93277F45ED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BA8E58-BBB5-4A30-9000-90832904DDE9}" type="datetimeFigureOut">
              <a:rPr lang="zh-TW" altLang="en-US" smtClean="0"/>
              <a:pPr/>
              <a:t>2021/8/20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779E56-FC43-458C-99E2-FC93277F45ED}" type="slidenum">
              <a:rPr lang="zh-TW" altLang="en-US" smtClean="0"/>
              <a:pPr/>
              <a:t>‹#›</a:t>
            </a:fld>
            <a:endParaRPr lang="zh-TW" altLang="en-US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章節標題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矩形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矩形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矩形 15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矩形 17"/>
          <p:cNvSpPr>
            <a:spLocks noChangeArrowheads="1"/>
          </p:cNvSpPr>
          <p:nvPr/>
        </p:nvSpPr>
        <p:spPr bwMode="white">
          <a:xfrm>
            <a:off x="8991600" y="1905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矩形 18"/>
          <p:cNvSpPr>
            <a:spLocks noChangeArrowheads="1"/>
          </p:cNvSpPr>
          <p:nvPr/>
        </p:nvSpPr>
        <p:spPr bwMode="white">
          <a:xfrm>
            <a:off x="152400" y="2286000"/>
            <a:ext cx="8833104" cy="304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矩形 11"/>
          <p:cNvSpPr>
            <a:spLocks noChangeArrowheads="1"/>
          </p:cNvSpPr>
          <p:nvPr/>
        </p:nvSpPr>
        <p:spPr bwMode="auto">
          <a:xfrm>
            <a:off x="155448" y="142352"/>
            <a:ext cx="8833104" cy="2139696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1368426" y="2743200"/>
            <a:ext cx="6480174" cy="1673225"/>
          </a:xfrm>
        </p:spPr>
        <p:txBody>
          <a:bodyPr anchor="t"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13" name="矩形 12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矩形 13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zh-TW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zh-TW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8" name="直線接點 7"/>
          <p:cNvSpPr>
            <a:spLocks noChangeShapeType="1"/>
          </p:cNvSpPr>
          <p:nvPr/>
        </p:nvSpPr>
        <p:spPr bwMode="auto">
          <a:xfrm>
            <a:off x="152400" y="2438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橢圓 9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橢圓 10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pPr>
              <a:defRPr/>
            </a:pPr>
            <a:fld id="{AD1FF594-A83C-4F8B-9899-F2C1490CA915}" type="slidenum">
              <a:rPr lang="en-US" altLang="zh-TW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en-US" altLang="zh-TW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533400"/>
            <a:ext cx="7772400" cy="1524000"/>
          </a:xfrm>
        </p:spPr>
        <p:txBody>
          <a:bodyPr anchor="b"/>
          <a:lstStyle>
            <a:lvl1pPr algn="ctr">
              <a:buNone/>
              <a:defRPr sz="4200" b="0" cap="none" baseline="0">
                <a:solidFill>
                  <a:srgbClr val="FFFFFF"/>
                </a:solidFill>
              </a:defRPr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</p:spPr>
        <p:txBody>
          <a:bodyPr/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>
          <a:xfrm>
            <a:off x="5791200" y="6409944"/>
            <a:ext cx="3044952" cy="365760"/>
          </a:xfrm>
        </p:spPr>
        <p:txBody>
          <a:bodyPr/>
          <a:lstStyle/>
          <a:p>
            <a:pPr>
              <a:defRPr/>
            </a:pPr>
            <a:endParaRPr lang="en-US" altLang="zh-TW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zh-TW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298E7F4-2625-4BE5-BF00-EEBE376C1E45}" type="slidenum">
              <a:rPr lang="en-US" altLang="zh-TW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en-US" altLang="zh-TW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8" name="直線接點 7"/>
          <p:cNvSpPr>
            <a:spLocks noChangeShapeType="1"/>
          </p:cNvSpPr>
          <p:nvPr/>
        </p:nvSpPr>
        <p:spPr bwMode="auto">
          <a:xfrm flipV="1">
            <a:off x="4563080" y="1575652"/>
            <a:ext cx="8921" cy="4819557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內容版面配置區 9"/>
          <p:cNvSpPr>
            <a:spLocks noGrp="1"/>
          </p:cNvSpPr>
          <p:nvPr>
            <p:ph sz="half" idx="1"/>
          </p:nvPr>
        </p:nvSpPr>
        <p:spPr>
          <a:xfrm>
            <a:off x="301752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12" name="內容版面配置區 11"/>
          <p:cNvSpPr>
            <a:spLocks noGrp="1"/>
          </p:cNvSpPr>
          <p:nvPr>
            <p:ph sz="half" idx="2"/>
          </p:nvPr>
        </p:nvSpPr>
        <p:spPr>
          <a:xfrm>
            <a:off x="4800600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比對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直線接點 9"/>
          <p:cNvSpPr>
            <a:spLocks noChangeShapeType="1"/>
          </p:cNvSpPr>
          <p:nvPr/>
        </p:nvSpPr>
        <p:spPr bwMode="auto">
          <a:xfrm flipV="1">
            <a:off x="4572000" y="2200275"/>
            <a:ext cx="0" cy="4187952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矩形 19"/>
          <p:cNvSpPr>
            <a:spLocks noChangeArrowheads="1"/>
          </p:cNvSpPr>
          <p:nvPr/>
        </p:nvSpPr>
        <p:spPr bwMode="white">
          <a:xfrm>
            <a:off x="0" y="0"/>
            <a:ext cx="9144000" cy="1447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矩形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1" name="矩形 20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2" name="矩形 21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矩形 10"/>
          <p:cNvSpPr/>
          <p:nvPr/>
        </p:nvSpPr>
        <p:spPr>
          <a:xfrm>
            <a:off x="152400" y="1371600"/>
            <a:ext cx="8833104" cy="914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矩形 12"/>
          <p:cNvSpPr>
            <a:spLocks noChangeArrowheads="1"/>
          </p:cNvSpPr>
          <p:nvPr/>
        </p:nvSpPr>
        <p:spPr bwMode="auto">
          <a:xfrm>
            <a:off x="145923" y="6391656"/>
            <a:ext cx="8833104" cy="310896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4040188" cy="732974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lang="en-US" sz="2200" b="1" dirty="0" smtClean="0">
                <a:solidFill>
                  <a:srgbClr val="FFFFFF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3"/>
          </p:nvPr>
        </p:nvSpPr>
        <p:spPr>
          <a:xfrm>
            <a:off x="4791330" y="1524000"/>
            <a:ext cx="4041775" cy="731520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sz="2200" b="1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zh-TW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>
          <a:xfrm>
            <a:off x="304800" y="6409944"/>
            <a:ext cx="3581400" cy="365760"/>
          </a:xfrm>
        </p:spPr>
        <p:txBody>
          <a:bodyPr/>
          <a:lstStyle/>
          <a:p>
            <a:pPr>
              <a:defRPr/>
            </a:pPr>
            <a:endParaRPr lang="en-US" altLang="zh-TW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15" name="直線接點 14"/>
          <p:cNvSpPr>
            <a:spLocks noChangeShapeType="1"/>
          </p:cNvSpPr>
          <p:nvPr/>
        </p:nvSpPr>
        <p:spPr bwMode="auto">
          <a:xfrm>
            <a:off x="152400" y="128016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矩形 1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4" name="內容版面配置區 23"/>
          <p:cNvSpPr>
            <a:spLocks noGrp="1"/>
          </p:cNvSpPr>
          <p:nvPr>
            <p:ph sz="quarter" idx="2"/>
          </p:nvPr>
        </p:nvSpPr>
        <p:spPr>
          <a:xfrm>
            <a:off x="301752" y="2471383"/>
            <a:ext cx="4041648" cy="3818404"/>
          </a:xfrm>
        </p:spPr>
        <p:txBody>
          <a:bodyPr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26" name="內容版面配置區 25"/>
          <p:cNvSpPr>
            <a:spLocks noGrp="1"/>
          </p:cNvSpPr>
          <p:nvPr>
            <p:ph sz="quarter" idx="4"/>
          </p:nvPr>
        </p:nvSpPr>
        <p:spPr>
          <a:xfrm>
            <a:off x="4800600" y="2471383"/>
            <a:ext cx="4038600" cy="3822192"/>
          </a:xfrm>
        </p:spPr>
        <p:txBody>
          <a:bodyPr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25" name="橢圓 24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橢圓 26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>
          <a:xfrm>
            <a:off x="4343400" y="1042416"/>
            <a:ext cx="457200" cy="441325"/>
          </a:xfrm>
        </p:spPr>
        <p:txBody>
          <a:bodyPr/>
          <a:lstStyle>
            <a:lvl1pPr algn="ctr">
              <a:defRPr/>
            </a:lvl1pPr>
          </a:lstStyle>
          <a:p>
            <a:pPr>
              <a:defRPr/>
            </a:pPr>
            <a:fld id="{9BD25395-207B-48C8-B3CF-CF4BD5D5081C}" type="slidenum">
              <a:rPr lang="en-US" altLang="zh-TW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en-US" altLang="zh-TW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23" name="標題 22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zh-TW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zh-TW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>
          <a:xfrm>
            <a:off x="4343400" y="1036020"/>
            <a:ext cx="457200" cy="441325"/>
          </a:xfrm>
        </p:spPr>
        <p:txBody>
          <a:bodyPr/>
          <a:lstStyle/>
          <a:p>
            <a:pPr>
              <a:defRPr/>
            </a:pPr>
            <a:fld id="{D2656BDB-DE9B-45D9-AD18-9D7B3E611DBE}" type="slidenum">
              <a:rPr lang="en-US" altLang="zh-TW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en-US" altLang="zh-TW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矩形 7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矩形 9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矩形 8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矩形 4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6" name="矩形 5"/>
          <p:cNvSpPr>
            <a:spLocks noChangeArrowheads="1"/>
          </p:cNvSpPr>
          <p:nvPr/>
        </p:nvSpPr>
        <p:spPr bwMode="auto">
          <a:xfrm>
            <a:off x="152400" y="158496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zh-TW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zh-TW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>
          <a:xfrm>
            <a:off x="4267200" y="6324600"/>
            <a:ext cx="609600" cy="441324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23E66407-C69C-4035-A3AA-0AE759F9B279}" type="slidenum">
              <a:rPr lang="en-US" altLang="zh-TW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en-US" altLang="zh-TW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含標題的內容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矩形 18"/>
          <p:cNvSpPr>
            <a:spLocks noChangeArrowheads="1"/>
          </p:cNvSpPr>
          <p:nvPr/>
        </p:nvSpPr>
        <p:spPr bwMode="auto">
          <a:xfrm>
            <a:off x="152400" y="152400"/>
            <a:ext cx="8833104" cy="3048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矩形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矩形 17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矩形 15"/>
          <p:cNvSpPr>
            <a:spLocks noChangeArrowheads="1"/>
          </p:cNvSpPr>
          <p:nvPr/>
        </p:nvSpPr>
        <p:spPr bwMode="white">
          <a:xfrm>
            <a:off x="0" y="0"/>
            <a:ext cx="9144000" cy="118872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矩形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3" name="矩形 12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381000" y="914400"/>
            <a:ext cx="2362200" cy="990600"/>
          </a:xfrm>
        </p:spPr>
        <p:txBody>
          <a:bodyPr anchor="b">
            <a:noAutofit/>
          </a:bodyPr>
          <a:lstStyle>
            <a:lvl1pPr algn="l">
              <a:buNone/>
              <a:defRPr sz="2200" b="1">
                <a:solidFill>
                  <a:srgbClr val="FFFFFF"/>
                </a:solidFill>
              </a:defRPr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2"/>
          </p:nvPr>
        </p:nvSpPr>
        <p:spPr>
          <a:xfrm>
            <a:off x="381000" y="1981200"/>
            <a:ext cx="2362200" cy="4144963"/>
          </a:xfrm>
        </p:spPr>
        <p:txBody>
          <a:bodyPr/>
          <a:lstStyle>
            <a:lvl1pPr marL="0" indent="0">
              <a:spcAft>
                <a:spcPts val="1000"/>
              </a:spcAft>
              <a:buNone/>
              <a:defRPr sz="1600">
                <a:solidFill>
                  <a:srgbClr val="FFFFFF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8" name="矩形 7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9" name="直線接點 8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內容版面配置區 19"/>
          <p:cNvSpPr>
            <a:spLocks noGrp="1"/>
          </p:cNvSpPr>
          <p:nvPr>
            <p:ph sz="quarter" idx="1"/>
          </p:nvPr>
        </p:nvSpPr>
        <p:spPr>
          <a:xfrm>
            <a:off x="3124200" y="685800"/>
            <a:ext cx="5638800" cy="5410200"/>
          </a:xfrm>
        </p:spPr>
        <p:txBody>
          <a:bodyPr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10" name="橢圓 9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橢圓 10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pPr>
              <a:defRPr/>
            </a:pPr>
            <a:fld id="{1AD7DD77-391B-4CB8-876A-D7348C68E40D}" type="slidenum">
              <a:rPr lang="en-US" altLang="zh-TW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en-US" altLang="zh-TW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21" name="矩形 20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zh-TW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383280" cy="365760"/>
          </a:xfrm>
        </p:spPr>
        <p:txBody>
          <a:bodyPr/>
          <a:lstStyle/>
          <a:p>
            <a:pPr>
              <a:defRPr/>
            </a:pPr>
            <a:endParaRPr lang="en-US" altLang="zh-TW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直線接點 20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矩形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矩形 15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矩形 16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矩形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0" name="矩形 19"/>
          <p:cNvSpPr>
            <a:spLocks noChangeArrowheads="1"/>
          </p:cNvSpPr>
          <p:nvPr/>
        </p:nvSpPr>
        <p:spPr bwMode="auto">
          <a:xfrm>
            <a:off x="152400" y="152400"/>
            <a:ext cx="8833104" cy="301752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矩形 7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矩形 14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2" name="橢圓 11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橢圓 12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/>
          <a:p>
            <a:pPr>
              <a:defRPr/>
            </a:pPr>
            <a:fld id="{9EBC8235-259D-400E-AFBD-65F538317F61}" type="slidenum">
              <a:rPr lang="en-US" altLang="zh-TW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en-US" altLang="zh-TW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3000375" y="5029200"/>
            <a:ext cx="5867400" cy="1219200"/>
          </a:xfrm>
        </p:spPr>
        <p:txBody>
          <a:bodyPr anchor="t">
            <a:noAutofit/>
          </a:bodyPr>
          <a:lstStyle>
            <a:lvl1pPr algn="l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3000375" y="609600"/>
            <a:ext cx="5867400" cy="4267200"/>
          </a:xfrm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zh-TW" altLang="en-US" smtClean="0"/>
              <a:t>按一下圖示以新增圖片</a:t>
            </a:r>
            <a:endParaRPr kumimoji="0" lang="en-US" dirty="0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381000" y="990600"/>
            <a:ext cx="2438400" cy="5257800"/>
          </a:xfrm>
        </p:spPr>
        <p:txBody>
          <a:bodyPr/>
          <a:lstStyle>
            <a:lvl1pPr marL="0" indent="0">
              <a:spcAft>
                <a:spcPts val="1000"/>
              </a:spcAft>
              <a:buFontTx/>
              <a:buNone/>
              <a:defRPr sz="16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22" name="矩形 21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>
          <a:xfrm>
            <a:off x="5788152" y="6404984"/>
            <a:ext cx="3044952" cy="365760"/>
          </a:xfrm>
        </p:spPr>
        <p:txBody>
          <a:bodyPr/>
          <a:lstStyle/>
          <a:p>
            <a:pPr>
              <a:defRPr/>
            </a:pPr>
            <a:endParaRPr lang="en-US" altLang="zh-TW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584448" cy="365760"/>
          </a:xfrm>
        </p:spPr>
        <p:txBody>
          <a:bodyPr/>
          <a:lstStyle/>
          <a:p>
            <a:pPr>
              <a:defRPr/>
            </a:pPr>
            <a:endParaRPr lang="en-US" altLang="zh-TW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矩形 1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矩形 15"/>
          <p:cNvSpPr>
            <a:spLocks noChangeArrowheads="1"/>
          </p:cNvSpPr>
          <p:nvPr/>
        </p:nvSpPr>
        <p:spPr bwMode="white">
          <a:xfrm>
            <a:off x="0" y="0"/>
            <a:ext cx="9144000" cy="1393371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矩形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矩形 18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矩形 8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日期版面配置區 13"/>
          <p:cNvSpPr>
            <a:spLocks noGrp="1"/>
          </p:cNvSpPr>
          <p:nvPr>
            <p:ph type="dt" sz="half" idx="2"/>
          </p:nvPr>
        </p:nvSpPr>
        <p:spPr>
          <a:xfrm>
            <a:off x="5791200" y="6404984"/>
            <a:ext cx="3044952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rgbClr val="FFFFFF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kumimoji="1" lang="en-US" altLang="zh-TW">
              <a:solidFill>
                <a:prstClr val="black">
                  <a:lumMod val="50000"/>
                  <a:lumOff val="50000"/>
                </a:prstClr>
              </a:solidFill>
              <a:latin typeface="Times New Roman" pitchFamily="18" charset="0"/>
            </a:endParaRPr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3"/>
          </p:nvPr>
        </p:nvSpPr>
        <p:spPr>
          <a:xfrm>
            <a:off x="304800" y="6410848"/>
            <a:ext cx="35814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rgbClr val="FFFFFF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kumimoji="1" lang="en-US" altLang="zh-TW">
              <a:solidFill>
                <a:prstClr val="black">
                  <a:lumMod val="50000"/>
                  <a:lumOff val="50000"/>
                </a:prstClr>
              </a:solidFill>
              <a:latin typeface="Times New Roman" pitchFamily="18" charset="0"/>
            </a:endParaRPr>
          </a:p>
        </p:txBody>
      </p:sp>
      <p:sp>
        <p:nvSpPr>
          <p:cNvPr id="8" name="矩形 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0" name="直線接點 9"/>
          <p:cNvSpPr>
            <a:spLocks noChangeShapeType="1"/>
          </p:cNvSpPr>
          <p:nvPr/>
        </p:nvSpPr>
        <p:spPr bwMode="auto">
          <a:xfrm>
            <a:off x="152400" y="1276743"/>
            <a:ext cx="8833104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橢圓 11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橢圓 14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投影片編號版面配置區 22"/>
          <p:cNvSpPr>
            <a:spLocks noGrp="1"/>
          </p:cNvSpPr>
          <p:nvPr>
            <p:ph type="sldNum" sz="quarter" idx="4"/>
          </p:nvPr>
        </p:nvSpPr>
        <p:spPr>
          <a:xfrm>
            <a:off x="4343400" y="1040174"/>
            <a:ext cx="457200" cy="441325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>
            <a:lvl1pPr algn="ctr" eaLnBrk="1" latinLnBrk="0" hangingPunct="1">
              <a:defRPr kumimoji="0" sz="1600"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4AA10A51-87F0-43F2-97CD-9984FABF6FF3}" type="slidenum">
              <a:rPr kumimoji="1" lang="en-US" altLang="zh-TW" smtClean="0">
                <a:solidFill>
                  <a:prstClr val="black">
                    <a:lumMod val="50000"/>
                    <a:lumOff val="50000"/>
                  </a:prstClr>
                </a:solidFill>
                <a:latin typeface="Times New Roman" pitchFamily="18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kumimoji="1" lang="en-US" altLang="zh-TW">
              <a:solidFill>
                <a:prstClr val="black">
                  <a:lumMod val="50000"/>
                  <a:lumOff val="50000"/>
                </a:prstClr>
              </a:solidFill>
              <a:latin typeface="Times New Roman" pitchFamily="18" charset="0"/>
            </a:endParaRPr>
          </a:p>
        </p:txBody>
      </p:sp>
      <p:sp>
        <p:nvSpPr>
          <p:cNvPr id="22" name="標題版面配置區 2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13" name="文字版面配置區 1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8534400" cy="459943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  <a:p>
            <a:pPr lvl="1" eaLnBrk="1" latinLnBrk="0" hangingPunct="1"/>
            <a:r>
              <a:rPr kumimoji="0" lang="zh-TW" altLang="en-US" smtClean="0"/>
              <a:t>第二層</a:t>
            </a:r>
          </a:p>
          <a:p>
            <a:pPr lvl="2" eaLnBrk="1" latinLnBrk="0" hangingPunct="1"/>
            <a:r>
              <a:rPr kumimoji="0" lang="zh-TW" altLang="en-US" smtClean="0"/>
              <a:t>第三層</a:t>
            </a:r>
          </a:p>
          <a:p>
            <a:pPr lvl="3" eaLnBrk="1" latinLnBrk="0" hangingPunct="1"/>
            <a:r>
              <a:rPr kumimoji="0" lang="zh-TW" altLang="en-US" smtClean="0"/>
              <a:t>第四層</a:t>
            </a:r>
          </a:p>
          <a:p>
            <a:pPr lvl="4" eaLnBrk="1" latinLnBrk="0" hangingPunct="1"/>
            <a:r>
              <a:rPr kumimoji="0" lang="zh-TW" altLang="en-US" smtClean="0"/>
              <a:t>第五層</a:t>
            </a:r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ctr" rtl="0" eaLnBrk="1" latinLnBrk="0" hangingPunct="1">
        <a:spcBef>
          <a:spcPct val="0"/>
        </a:spcBef>
        <a:buNone/>
        <a:defRPr kumimoji="0" sz="3300" kern="1200">
          <a:solidFill>
            <a:schemeClr val="accent3">
              <a:shade val="75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"/>
        <a:buChar char=""/>
        <a:defRPr kumimoji="0"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ct val="20000"/>
        </a:spcBef>
        <a:buClr>
          <a:schemeClr val="accent3"/>
        </a:buClr>
        <a:buSzPct val="75000"/>
        <a:buFont typeface="Wingdings 2"/>
        <a:buChar char="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ct val="20000"/>
        </a:spcBef>
        <a:buClr>
          <a:schemeClr val="accent4"/>
        </a:buClr>
        <a:buSzPct val="70000"/>
        <a:buFont typeface="Wingdings"/>
        <a:buChar char="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ct val="20000"/>
        </a:spcBef>
        <a:buClr>
          <a:schemeClr val="accent5"/>
        </a:buClr>
        <a:buFontTx/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90000"/>
        <a:buChar char="•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rtl="0" eaLnBrk="1" latinLnBrk="0" hangingPunct="1">
        <a:spcBef>
          <a:spcPct val="20000"/>
        </a:spcBef>
        <a:buClr>
          <a:schemeClr val="accent4">
            <a:shade val="75000"/>
          </a:schemeClr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rtl="0" eaLnBrk="1" latinLnBrk="0" hangingPunct="1">
        <a:spcBef>
          <a:spcPct val="20000"/>
        </a:spcBef>
        <a:buClr>
          <a:schemeClr val="accent2">
            <a:shade val="75000"/>
          </a:schemeClr>
        </a:buClr>
        <a:buSzPct val="90000"/>
        <a:buChar char="•"/>
        <a:defRPr kumimoji="0" sz="1400" kern="1200" cap="all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9DBA8E58-BBB5-4A30-9000-90832904DDE9}" type="datetimeFigureOut">
              <a:rPr lang="zh-TW" altLang="en-US" smtClean="0"/>
              <a:pPr/>
              <a:t>2021/8/20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6F779E56-FC43-458C-99E2-FC93277F45ED}" type="slidenum">
              <a:rPr lang="zh-TW" altLang="en-US" smtClean="0"/>
              <a:pPr/>
              <a:t>‹#›</a:t>
            </a:fld>
            <a:endParaRPr lang="zh-TW" alt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hyperlink" Target="https://youtu.be/OltCQCUJLGE" TargetMode="Externa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文字方塊 1"/>
          <p:cNvSpPr txBox="1">
            <a:spLocks noChangeArrowheads="1"/>
          </p:cNvSpPr>
          <p:nvPr/>
        </p:nvSpPr>
        <p:spPr bwMode="auto">
          <a:xfrm>
            <a:off x="539552" y="188640"/>
            <a:ext cx="3744416" cy="18466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zh-TW" altLang="en-US" sz="6000" dirty="0" smtClean="0">
                <a:solidFill>
                  <a:srgbClr val="000000"/>
                </a:solidFill>
                <a:latin typeface="標楷體" pitchFamily="65" charset="-120"/>
                <a:ea typeface="標楷體" pitchFamily="65" charset="-120"/>
              </a:rPr>
              <a:t>學</a:t>
            </a:r>
            <a:r>
              <a:rPr lang="zh-TW" altLang="en-US" sz="6000" dirty="0">
                <a:solidFill>
                  <a:srgbClr val="000000"/>
                </a:solidFill>
                <a:latin typeface="標楷體" pitchFamily="65" charset="-120"/>
                <a:ea typeface="標楷體" pitchFamily="65" charset="-120"/>
              </a:rPr>
              <a:t>務</a:t>
            </a:r>
            <a:r>
              <a:rPr lang="zh-TW" altLang="en-US" sz="6000" dirty="0" smtClean="0">
                <a:solidFill>
                  <a:srgbClr val="000000"/>
                </a:solidFill>
                <a:latin typeface="標楷體" pitchFamily="65" charset="-120"/>
                <a:ea typeface="標楷體" pitchFamily="65" charset="-120"/>
              </a:rPr>
              <a:t>處</a:t>
            </a:r>
            <a:endParaRPr lang="en-US" altLang="zh-TW" sz="6000" dirty="0" smtClean="0">
              <a:solidFill>
                <a:srgbClr val="000000"/>
              </a:solidFill>
              <a:latin typeface="標楷體" pitchFamily="65" charset="-120"/>
              <a:ea typeface="標楷體" pitchFamily="65" charset="-120"/>
            </a:endParaRP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zh-TW" altLang="en-US" sz="5400" dirty="0" smtClean="0">
                <a:solidFill>
                  <a:srgbClr val="000000"/>
                </a:solidFill>
                <a:latin typeface="標楷體" pitchFamily="65" charset="-120"/>
                <a:ea typeface="標楷體" pitchFamily="65" charset="-120"/>
              </a:rPr>
              <a:t>曾昱豪主任</a:t>
            </a:r>
            <a:endParaRPr lang="en-US" altLang="zh-TW" sz="5400" dirty="0">
              <a:solidFill>
                <a:srgbClr val="000000"/>
              </a:solidFill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251520" y="2040672"/>
            <a:ext cx="4176464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1.</a:t>
            </a:r>
            <a:r>
              <a:rPr lang="zh-TW" altLang="en-US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推行生活教育、安全教育及整潔活動等事宜。</a:t>
            </a:r>
          </a:p>
          <a:p>
            <a:r>
              <a:rPr lang="zh-TW" altLang="en-US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 </a:t>
            </a:r>
            <a:r>
              <a:rPr lang="en-US" altLang="zh-TW" sz="2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2</a:t>
            </a:r>
            <a:r>
              <a:rPr lang="en-US" altLang="zh-TW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.</a:t>
            </a:r>
            <a:r>
              <a:rPr lang="zh-TW" altLang="en-US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辦理學生平安保險、失物招領、衛生保健等工作。</a:t>
            </a:r>
          </a:p>
          <a:p>
            <a:r>
              <a:rPr lang="zh-TW" altLang="en-US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 </a:t>
            </a:r>
            <a:r>
              <a:rPr lang="en-US" altLang="zh-TW" sz="2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3</a:t>
            </a:r>
            <a:r>
              <a:rPr lang="en-US" altLang="zh-TW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.</a:t>
            </a:r>
            <a:r>
              <a:rPr lang="zh-TW" altLang="en-US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組訓學校各種團隊，如：糾察隊、田徑隊、社團等。</a:t>
            </a:r>
          </a:p>
          <a:p>
            <a:r>
              <a:rPr lang="en-US" altLang="zh-TW" sz="2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4</a:t>
            </a:r>
            <a:r>
              <a:rPr lang="en-US" altLang="zh-TW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.</a:t>
            </a:r>
            <a:r>
              <a:rPr lang="zh-TW" altLang="en-US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籌組志工團隊。</a:t>
            </a:r>
          </a:p>
          <a:p>
            <a:r>
              <a:rPr lang="en-US" altLang="zh-TW" sz="2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5</a:t>
            </a:r>
            <a:r>
              <a:rPr lang="en-US" altLang="zh-TW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.</a:t>
            </a:r>
            <a:r>
              <a:rPr lang="zh-TW" altLang="en-US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辦理兒童自治活動，如：自治幹部選舉、模範生選拔。</a:t>
            </a:r>
          </a:p>
          <a:p>
            <a:r>
              <a:rPr lang="en-US" altLang="zh-TW" sz="2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6</a:t>
            </a:r>
            <a:r>
              <a:rPr lang="en-US" altLang="zh-TW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.</a:t>
            </a:r>
            <a:r>
              <a:rPr lang="zh-TW" altLang="en-US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處理學生偶</a:t>
            </a:r>
            <a:r>
              <a:rPr lang="en-US" altLang="zh-TW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(</a:t>
            </a:r>
            <a:r>
              <a:rPr lang="zh-TW" altLang="en-US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突</a:t>
            </a:r>
            <a:r>
              <a:rPr lang="en-US" altLang="zh-TW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  <a:r>
              <a:rPr lang="zh-TW" altLang="en-US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發事件，如：交通事故、意外傷害等。</a:t>
            </a:r>
          </a:p>
        </p:txBody>
      </p:sp>
      <p:pic>
        <p:nvPicPr>
          <p:cNvPr id="3" name="圖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40061" y="152690"/>
            <a:ext cx="4424427" cy="62286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73315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539552" y="620688"/>
            <a:ext cx="7776864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sz="3200" dirty="0">
                <a:latin typeface="標楷體" panose="03000509000000000000" pitchFamily="65" charset="-120"/>
                <a:ea typeface="標楷體" panose="03000509000000000000" pitchFamily="65" charset="-120"/>
              </a:rPr>
              <a:t>三</a:t>
            </a:r>
            <a:r>
              <a:rPr lang="zh-TW" altLang="en-US" sz="32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、</a:t>
            </a:r>
            <a:r>
              <a:rPr lang="zh-TW" altLang="en-US" sz="3200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學校交通車</a:t>
            </a:r>
            <a:r>
              <a:rPr lang="zh-TW" altLang="en-US" sz="32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搭乘地點及班次時間</a:t>
            </a:r>
            <a:endParaRPr lang="en-US" altLang="zh-TW" sz="3200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endParaRPr lang="en-US" altLang="zh-TW" sz="3200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endParaRPr lang="en-US" altLang="zh-TW" sz="3200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endParaRPr lang="zh-TW" altLang="en-US" sz="32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endParaRPr lang="en-US" altLang="zh-TW" sz="3200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endParaRPr lang="en-US" altLang="zh-TW" sz="32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endParaRPr lang="en-US" altLang="zh-TW" sz="3200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endParaRPr lang="en-US" altLang="zh-TW" sz="3200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endParaRPr lang="en-US" altLang="zh-TW" sz="32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graphicFrame>
        <p:nvGraphicFramePr>
          <p:cNvPr id="2" name="表格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80257134"/>
              </p:ext>
            </p:extLst>
          </p:nvPr>
        </p:nvGraphicFramePr>
        <p:xfrm>
          <a:off x="1331322" y="1257319"/>
          <a:ext cx="6193006" cy="420624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096662">
                  <a:extLst>
                    <a:ext uri="{9D8B030D-6E8A-4147-A177-3AD203B41FA5}">
                      <a16:colId xmlns:a16="http://schemas.microsoft.com/office/drawing/2014/main" val="1577845246"/>
                    </a:ext>
                  </a:extLst>
                </a:gridCol>
                <a:gridCol w="3096344">
                  <a:extLst>
                    <a:ext uri="{9D8B030D-6E8A-4147-A177-3AD203B41FA5}">
                      <a16:colId xmlns:a16="http://schemas.microsoft.com/office/drawing/2014/main" val="2820596906"/>
                    </a:ext>
                  </a:extLst>
                </a:gridCol>
              </a:tblGrid>
              <a:tr h="130758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zh-TW" altLang="en-US" sz="2400" kern="100" dirty="0" smtClean="0">
                          <a:effectLst/>
                        </a:rPr>
                        <a:t>太子鎮路線</a:t>
                      </a:r>
                      <a:endParaRPr lang="en-US" altLang="zh-TW" sz="2400" kern="100" dirty="0" smtClean="0"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zh-TW" altLang="en-US" sz="2400" kern="100" dirty="0" smtClean="0">
                          <a:effectLst/>
                          <a:latin typeface="華康標楷體" panose="03000509000000000000" pitchFamily="65" charset="-120"/>
                          <a:ea typeface="華康標楷體" panose="03000509000000000000" pitchFamily="65" charset="-120"/>
                        </a:rPr>
                        <a:t>搭車點</a:t>
                      </a:r>
                      <a:r>
                        <a:rPr lang="zh-TW" altLang="zh-TW" sz="2400" kern="100" dirty="0" smtClean="0">
                          <a:effectLst/>
                          <a:latin typeface="華康標楷體" panose="03000509000000000000" pitchFamily="65" charset="-120"/>
                          <a:ea typeface="華康標楷體" panose="03000509000000000000" pitchFamily="65" charset="-120"/>
                        </a:rPr>
                        <a:t>：</a:t>
                      </a:r>
                      <a:r>
                        <a:rPr lang="zh-TW" altLang="en-US" sz="2400" kern="100" dirty="0" smtClean="0">
                          <a:effectLst/>
                          <a:latin typeface="華康標楷體" panose="03000509000000000000" pitchFamily="65" charset="-120"/>
                          <a:ea typeface="華康標楷體" panose="03000509000000000000" pitchFamily="65" charset="-120"/>
                        </a:rPr>
                        <a:t>萊爾富超商</a:t>
                      </a:r>
                      <a:endParaRPr lang="en-US" altLang="zh-TW" sz="2400" kern="100" dirty="0" smtClean="0">
                        <a:effectLst/>
                        <a:latin typeface="華康標楷體" panose="03000509000000000000" pitchFamily="65" charset="-120"/>
                        <a:ea typeface="華康標楷體" panose="03000509000000000000" pitchFamily="65" charset="-12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zh-TW" altLang="en-US" sz="2400" kern="100" dirty="0" smtClean="0">
                          <a:effectLst/>
                          <a:latin typeface="華康標楷體" panose="03000509000000000000" pitchFamily="65" charset="-120"/>
                          <a:ea typeface="華康標楷體" panose="03000509000000000000" pitchFamily="65" charset="-120"/>
                        </a:rPr>
                        <a:t>        對面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zh-TW" sz="2400" kern="100" dirty="0" smtClean="0">
                          <a:effectLst/>
                          <a:latin typeface="華康標楷體" panose="03000509000000000000" pitchFamily="65" charset="-120"/>
                          <a:ea typeface="華康標楷體" panose="03000509000000000000" pitchFamily="65" charset="-120"/>
                        </a:rPr>
                        <a:t>志工</a:t>
                      </a:r>
                      <a:r>
                        <a:rPr lang="zh-TW" altLang="zh-TW" sz="2400" kern="100" dirty="0" smtClean="0">
                          <a:effectLst/>
                          <a:latin typeface="華康標楷體" panose="03000509000000000000" pitchFamily="65" charset="-120"/>
                          <a:ea typeface="華康標楷體" panose="03000509000000000000" pitchFamily="65" charset="-120"/>
                        </a:rPr>
                        <a:t>：</a:t>
                      </a:r>
                      <a:r>
                        <a:rPr lang="zh-TW" altLang="en-US" sz="2400" kern="100" dirty="0" smtClean="0">
                          <a:effectLst/>
                          <a:latin typeface="華康標楷體" panose="03000509000000000000" pitchFamily="65" charset="-120"/>
                          <a:ea typeface="華康標楷體" panose="03000509000000000000" pitchFamily="65" charset="-120"/>
                        </a:rPr>
                        <a:t>楊不纏阿姨</a:t>
                      </a:r>
                      <a:endParaRPr lang="zh-TW" sz="2400" kern="100" dirty="0">
                        <a:effectLst/>
                        <a:latin typeface="華康標楷體" panose="03000509000000000000" pitchFamily="65" charset="-120"/>
                        <a:ea typeface="華康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zh-TW" altLang="en-US" sz="2400" kern="100" dirty="0" smtClean="0">
                          <a:effectLst/>
                        </a:rPr>
                        <a:t>後興路路線</a:t>
                      </a:r>
                      <a:endParaRPr lang="en-US" altLang="zh-TW" sz="2400" kern="100" dirty="0" smtClean="0"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zh-TW" altLang="en-US" sz="2400" kern="100" dirty="0" smtClean="0">
                          <a:effectLst/>
                          <a:latin typeface="華康標楷體" panose="03000509000000000000" pitchFamily="65" charset="-120"/>
                          <a:ea typeface="華康標楷體" panose="03000509000000000000" pitchFamily="65" charset="-120"/>
                        </a:rPr>
                        <a:t>搭車點：元邦華府</a:t>
                      </a:r>
                      <a:endParaRPr lang="en-US" altLang="zh-TW" sz="2400" kern="100" dirty="0" smtClean="0">
                        <a:effectLst/>
                        <a:latin typeface="華康標楷體" panose="03000509000000000000" pitchFamily="65" charset="-120"/>
                        <a:ea typeface="華康標楷體" panose="03000509000000000000" pitchFamily="65" charset="-12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2400" kern="100" dirty="0" smtClean="0">
                          <a:effectLst/>
                          <a:latin typeface="華康標楷體" panose="03000509000000000000" pitchFamily="65" charset="-120"/>
                          <a:ea typeface="華康標楷體" panose="03000509000000000000" pitchFamily="65" charset="-120"/>
                        </a:rPr>
                        <a:t>        大樓對面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sz="2400" kern="100" dirty="0" smtClean="0">
                          <a:effectLst/>
                          <a:latin typeface="華康標楷體" panose="03000509000000000000" pitchFamily="65" charset="-120"/>
                          <a:ea typeface="華康標楷體" panose="03000509000000000000" pitchFamily="65" charset="-120"/>
                        </a:rPr>
                        <a:t>志工</a:t>
                      </a:r>
                      <a:r>
                        <a:rPr lang="zh-TW" altLang="zh-TW" sz="2400" kern="100" dirty="0" smtClean="0">
                          <a:effectLst/>
                          <a:latin typeface="華康標楷體" panose="03000509000000000000" pitchFamily="65" charset="-120"/>
                          <a:ea typeface="華康標楷體" panose="03000509000000000000" pitchFamily="65" charset="-120"/>
                        </a:rPr>
                        <a:t>：</a:t>
                      </a:r>
                      <a:r>
                        <a:rPr lang="zh-TW" altLang="en-US" sz="1800" kern="100" dirty="0" smtClean="0">
                          <a:effectLst/>
                          <a:latin typeface="華康標楷體" panose="03000509000000000000" pitchFamily="65" charset="-120"/>
                          <a:ea typeface="華康標楷體" panose="03000509000000000000" pitchFamily="65" charset="-120"/>
                        </a:rPr>
                        <a:t>吳錦宗、簡月娥</a:t>
                      </a:r>
                      <a:endParaRPr lang="zh-TW" altLang="zh-TW" sz="1800" kern="100" dirty="0" smtClean="0">
                        <a:effectLst/>
                        <a:latin typeface="華康標楷體" panose="03000509000000000000" pitchFamily="65" charset="-120"/>
                        <a:ea typeface="華康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415494798"/>
                  </a:ext>
                </a:extLst>
              </a:tr>
              <a:tr h="35937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3600" kern="100" dirty="0">
                          <a:ln>
                            <a:solidFill>
                              <a:sysClr val="windowText" lastClr="000000"/>
                            </a:solidFill>
                          </a:ln>
                          <a:solidFill>
                            <a:sysClr val="windowText" lastClr="000000"/>
                          </a:solidFill>
                          <a:effectLst/>
                          <a:latin typeface="+mj-ea"/>
                          <a:ea typeface="+mj-ea"/>
                        </a:rPr>
                        <a:t>7</a:t>
                      </a:r>
                      <a:r>
                        <a:rPr lang="zh-TW" sz="3600" kern="100" dirty="0" smtClean="0">
                          <a:ln>
                            <a:solidFill>
                              <a:sysClr val="windowText" lastClr="000000"/>
                            </a:solidFill>
                          </a:ln>
                          <a:solidFill>
                            <a:sysClr val="windowText" lastClr="000000"/>
                          </a:solidFill>
                          <a:effectLst/>
                          <a:latin typeface="+mj-ea"/>
                          <a:ea typeface="+mj-ea"/>
                        </a:rPr>
                        <a:t>：</a:t>
                      </a:r>
                      <a:r>
                        <a:rPr lang="en-US" altLang="zh-TW" sz="3600" kern="100" dirty="0" smtClean="0">
                          <a:ln>
                            <a:solidFill>
                              <a:sysClr val="windowText" lastClr="000000"/>
                            </a:solidFill>
                          </a:ln>
                          <a:solidFill>
                            <a:sysClr val="windowText" lastClr="000000"/>
                          </a:solidFill>
                          <a:effectLst/>
                          <a:latin typeface="+mj-ea"/>
                          <a:ea typeface="+mj-ea"/>
                        </a:rPr>
                        <a:t>00</a:t>
                      </a:r>
                      <a:endParaRPr lang="zh-TW" sz="3600" kern="100" dirty="0">
                        <a:ln>
                          <a:solidFill>
                            <a:sysClr val="windowText" lastClr="000000"/>
                          </a:solidFill>
                        </a:ln>
                        <a:solidFill>
                          <a:sysClr val="windowText" lastClr="000000"/>
                        </a:solidFill>
                        <a:effectLst/>
                        <a:latin typeface="+mj-ea"/>
                        <a:ea typeface="+mj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TW" sz="3600" b="1" kern="100" dirty="0" smtClean="0">
                          <a:effectLst/>
                          <a:latin typeface="+mj-ea"/>
                          <a:ea typeface="+mj-ea"/>
                        </a:rPr>
                        <a:t>7</a:t>
                      </a:r>
                      <a:r>
                        <a:rPr lang="zh-TW" altLang="en-US" sz="3600" b="1" kern="100" dirty="0" smtClean="0">
                          <a:effectLst/>
                          <a:latin typeface="+mj-ea"/>
                          <a:ea typeface="+mj-ea"/>
                        </a:rPr>
                        <a:t>：</a:t>
                      </a:r>
                      <a:r>
                        <a:rPr lang="en-US" altLang="zh-TW" sz="3600" b="1" kern="100" dirty="0" smtClean="0">
                          <a:effectLst/>
                          <a:latin typeface="+mj-ea"/>
                          <a:ea typeface="+mj-ea"/>
                        </a:rPr>
                        <a:t>25</a:t>
                      </a:r>
                      <a:endParaRPr lang="zh-TW" sz="3600" kern="100" dirty="0">
                        <a:effectLst/>
                        <a:latin typeface="+mj-ea"/>
                        <a:ea typeface="+mj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79967594"/>
                  </a:ext>
                </a:extLst>
              </a:tr>
              <a:tr h="35937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TW" sz="3600" kern="100" dirty="0" smtClean="0">
                          <a:ln>
                            <a:solidFill>
                              <a:sysClr val="windowText" lastClr="000000"/>
                            </a:solidFill>
                          </a:ln>
                          <a:solidFill>
                            <a:sysClr val="windowText" lastClr="000000"/>
                          </a:solidFill>
                          <a:effectLst/>
                          <a:latin typeface="+mj-ea"/>
                          <a:ea typeface="+mj-ea"/>
                        </a:rPr>
                        <a:t>7</a:t>
                      </a:r>
                      <a:r>
                        <a:rPr lang="zh-TW" altLang="en-US" sz="3600" kern="100" dirty="0" smtClean="0">
                          <a:ln>
                            <a:solidFill>
                              <a:sysClr val="windowText" lastClr="000000"/>
                            </a:solidFill>
                          </a:ln>
                          <a:solidFill>
                            <a:sysClr val="windowText" lastClr="000000"/>
                          </a:solidFill>
                          <a:effectLst/>
                          <a:latin typeface="+mj-ea"/>
                          <a:ea typeface="+mj-ea"/>
                        </a:rPr>
                        <a:t>：</a:t>
                      </a:r>
                      <a:r>
                        <a:rPr lang="en-US" altLang="zh-TW" sz="3600" kern="100" dirty="0" smtClean="0">
                          <a:ln>
                            <a:solidFill>
                              <a:sysClr val="windowText" lastClr="000000"/>
                            </a:solidFill>
                          </a:ln>
                          <a:solidFill>
                            <a:sysClr val="windowText" lastClr="000000"/>
                          </a:solidFill>
                          <a:effectLst/>
                          <a:latin typeface="+mj-ea"/>
                          <a:ea typeface="+mj-ea"/>
                        </a:rPr>
                        <a:t>10</a:t>
                      </a:r>
                      <a:endParaRPr lang="zh-TW" sz="3600" kern="100" dirty="0">
                        <a:ln>
                          <a:solidFill>
                            <a:sysClr val="windowText" lastClr="000000"/>
                          </a:solidFill>
                        </a:ln>
                        <a:solidFill>
                          <a:sysClr val="windowText" lastClr="000000"/>
                        </a:solidFill>
                        <a:effectLst/>
                        <a:latin typeface="+mj-ea"/>
                        <a:ea typeface="+mj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3600" kern="100" dirty="0">
                          <a:effectLst/>
                          <a:latin typeface="+mj-ea"/>
                          <a:ea typeface="+mj-ea"/>
                        </a:rPr>
                        <a:t> </a:t>
                      </a:r>
                      <a:endParaRPr lang="zh-TW" sz="3600" kern="100" dirty="0">
                        <a:effectLst/>
                        <a:latin typeface="+mj-ea"/>
                        <a:ea typeface="+mj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23380131"/>
                  </a:ext>
                </a:extLst>
              </a:tr>
              <a:tr h="35937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3600" kern="100" dirty="0" smtClean="0">
                          <a:ln>
                            <a:solidFill>
                              <a:sysClr val="windowText" lastClr="000000"/>
                            </a:solidFill>
                          </a:ln>
                          <a:solidFill>
                            <a:sysClr val="windowText" lastClr="000000"/>
                          </a:solidFill>
                          <a:effectLst/>
                          <a:latin typeface="+mj-ea"/>
                          <a:ea typeface="+mj-ea"/>
                        </a:rPr>
                        <a:t>7：</a:t>
                      </a:r>
                      <a:r>
                        <a:rPr lang="en-US" altLang="zh-TW" sz="3600" kern="100" dirty="0" smtClean="0">
                          <a:ln>
                            <a:solidFill>
                              <a:sysClr val="windowText" lastClr="000000"/>
                            </a:solidFill>
                          </a:ln>
                          <a:solidFill>
                            <a:sysClr val="windowText" lastClr="000000"/>
                          </a:solidFill>
                          <a:effectLst/>
                          <a:latin typeface="+mj-ea"/>
                          <a:ea typeface="+mj-ea"/>
                        </a:rPr>
                        <a:t>20</a:t>
                      </a:r>
                      <a:endParaRPr lang="zh-TW" sz="3600" kern="100" dirty="0">
                        <a:ln>
                          <a:solidFill>
                            <a:sysClr val="windowText" lastClr="000000"/>
                          </a:solidFill>
                        </a:ln>
                        <a:solidFill>
                          <a:sysClr val="windowText" lastClr="000000"/>
                        </a:solidFill>
                        <a:effectLst/>
                        <a:latin typeface="+mj-ea"/>
                        <a:ea typeface="+mj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3600" kern="100" dirty="0">
                          <a:effectLst/>
                          <a:latin typeface="+mj-ea"/>
                          <a:ea typeface="+mj-ea"/>
                        </a:rPr>
                        <a:t> </a:t>
                      </a:r>
                      <a:endParaRPr lang="zh-TW" sz="3600" kern="100" dirty="0">
                        <a:effectLst/>
                        <a:latin typeface="+mj-ea"/>
                        <a:ea typeface="+mj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31850554"/>
                  </a:ext>
                </a:extLst>
              </a:tr>
              <a:tr h="47167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3600" kern="100" dirty="0" smtClean="0">
                          <a:ln>
                            <a:solidFill>
                              <a:sysClr val="windowText" lastClr="000000"/>
                            </a:solidFill>
                          </a:ln>
                          <a:solidFill>
                            <a:sysClr val="windowText" lastClr="000000"/>
                          </a:solidFill>
                          <a:effectLst/>
                          <a:latin typeface="+mj-ea"/>
                          <a:ea typeface="+mj-ea"/>
                        </a:rPr>
                        <a:t>7：</a:t>
                      </a:r>
                      <a:r>
                        <a:rPr lang="en-US" altLang="zh-TW" sz="3600" kern="100" dirty="0" smtClean="0">
                          <a:ln>
                            <a:solidFill>
                              <a:sysClr val="windowText" lastClr="000000"/>
                            </a:solidFill>
                          </a:ln>
                          <a:solidFill>
                            <a:sysClr val="windowText" lastClr="000000"/>
                          </a:solidFill>
                          <a:effectLst/>
                          <a:latin typeface="+mj-ea"/>
                          <a:ea typeface="+mj-ea"/>
                        </a:rPr>
                        <a:t>35</a:t>
                      </a:r>
                      <a:endParaRPr lang="zh-TW" sz="3600" kern="100" dirty="0">
                        <a:ln>
                          <a:solidFill>
                            <a:sysClr val="windowText" lastClr="000000"/>
                          </a:solidFill>
                        </a:ln>
                        <a:solidFill>
                          <a:sysClr val="windowText" lastClr="000000"/>
                        </a:solidFill>
                        <a:effectLst/>
                        <a:latin typeface="+mj-ea"/>
                        <a:ea typeface="+mj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3600" kern="100" dirty="0">
                          <a:effectLst/>
                          <a:latin typeface="+mj-ea"/>
                          <a:ea typeface="+mj-ea"/>
                        </a:rPr>
                        <a:t> </a:t>
                      </a:r>
                      <a:endParaRPr lang="zh-TW" sz="3600" kern="100" dirty="0">
                        <a:effectLst/>
                        <a:latin typeface="+mj-ea"/>
                        <a:ea typeface="+mj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76802238"/>
                  </a:ext>
                </a:extLst>
              </a:tr>
              <a:tr h="471678"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altLang="en-US" sz="3600" kern="100" dirty="0" smtClean="0">
                          <a:ln>
                            <a:solidFill>
                              <a:sysClr val="windowText" lastClr="000000"/>
                            </a:solidFill>
                          </a:ln>
                          <a:solidFill>
                            <a:srgbClr val="FF0000"/>
                          </a:solidFill>
                          <a:effectLst/>
                          <a:latin typeface="+mj-ea"/>
                          <a:ea typeface="+mj-ea"/>
                          <a:cs typeface="Times New Roman" panose="02020603050405020304" pitchFamily="18" charset="0"/>
                        </a:rPr>
                        <a:t>低年級星期一放學不分路線</a:t>
                      </a:r>
                      <a:endParaRPr lang="zh-TW" sz="3600" kern="100" dirty="0">
                        <a:ln>
                          <a:solidFill>
                            <a:sysClr val="windowText" lastClr="000000"/>
                          </a:solidFill>
                        </a:ln>
                        <a:solidFill>
                          <a:srgbClr val="FF0000"/>
                        </a:solidFill>
                        <a:effectLst/>
                        <a:latin typeface="+mj-ea"/>
                        <a:ea typeface="+mj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zh-TW" sz="3600" kern="100" dirty="0">
                        <a:effectLst/>
                        <a:latin typeface="+mj-ea"/>
                        <a:ea typeface="+mj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2578122"/>
                  </a:ext>
                </a:extLst>
              </a:tr>
            </a:tbl>
          </a:graphicData>
        </a:graphic>
      </p:graphicFrame>
      <p:sp>
        <p:nvSpPr>
          <p:cNvPr id="4" name="文字方塊 3"/>
          <p:cNvSpPr txBox="1"/>
          <p:nvPr/>
        </p:nvSpPr>
        <p:spPr>
          <a:xfrm>
            <a:off x="611401" y="5494681"/>
            <a:ext cx="763284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800" b="1" dirty="0">
                <a:solidFill>
                  <a:srgbClr val="FF0000"/>
                </a:solidFill>
              </a:rPr>
              <a:t>等車搭</a:t>
            </a:r>
            <a:r>
              <a:rPr lang="zh-TW" altLang="en-US" sz="2800" b="1" dirty="0" smtClean="0">
                <a:solidFill>
                  <a:srgbClr val="FF0000"/>
                </a:solidFill>
              </a:rPr>
              <a:t>車全程</a:t>
            </a:r>
            <a:r>
              <a:rPr lang="zh-TW" altLang="en-US" sz="2800" b="1" dirty="0">
                <a:solidFill>
                  <a:srgbClr val="FF0000"/>
                </a:solidFill>
              </a:rPr>
              <a:t>配戴口罩，包括陪同</a:t>
            </a:r>
            <a:r>
              <a:rPr lang="zh-TW" altLang="en-US" sz="2800" b="1" dirty="0" smtClean="0">
                <a:solidFill>
                  <a:srgbClr val="FF0000"/>
                </a:solidFill>
              </a:rPr>
              <a:t>家長。額溫</a:t>
            </a:r>
            <a:r>
              <a:rPr lang="zh-TW" altLang="en-US" sz="2800" b="1" u="sng" dirty="0" smtClean="0">
                <a:solidFill>
                  <a:srgbClr val="FF0000"/>
                </a:solidFill>
              </a:rPr>
              <a:t>測量</a:t>
            </a:r>
            <a:r>
              <a:rPr lang="en-US" altLang="zh-TW" sz="2800" b="1" u="sng" dirty="0" smtClean="0">
                <a:solidFill>
                  <a:srgbClr val="FF0000"/>
                </a:solidFill>
              </a:rPr>
              <a:t>2</a:t>
            </a:r>
            <a:r>
              <a:rPr lang="zh-TW" altLang="en-US" sz="2800" b="1" u="sng" dirty="0" smtClean="0">
                <a:solidFill>
                  <a:srgbClr val="FF0000"/>
                </a:solidFill>
              </a:rPr>
              <a:t>次在</a:t>
            </a:r>
            <a:r>
              <a:rPr lang="en-US" altLang="zh-TW" sz="2800" b="1" u="sng" dirty="0" smtClean="0">
                <a:solidFill>
                  <a:srgbClr val="FF0000"/>
                </a:solidFill>
              </a:rPr>
              <a:t>37.5</a:t>
            </a:r>
            <a:r>
              <a:rPr lang="zh-TW" altLang="en-US" sz="2800" b="1" u="sng" dirty="0" smtClean="0">
                <a:solidFill>
                  <a:srgbClr val="FF0000"/>
                </a:solidFill>
              </a:rPr>
              <a:t>度以上</a:t>
            </a:r>
            <a:r>
              <a:rPr lang="zh-TW" altLang="en-US" sz="2800" b="1" dirty="0" smtClean="0">
                <a:solidFill>
                  <a:srgbClr val="FF0000"/>
                </a:solidFill>
              </a:rPr>
              <a:t>，不得搭乘公車。</a:t>
            </a:r>
            <a:endParaRPr lang="zh-TW" altLang="en-US" sz="28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38361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323528" y="260648"/>
            <a:ext cx="8424936" cy="18774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sz="44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放學接送</a:t>
            </a:r>
          </a:p>
          <a:p>
            <a:r>
              <a:rPr lang="zh-TW" altLang="en-US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ㄧ、</a:t>
            </a:r>
            <a:r>
              <a:rPr lang="zh-TW" altLang="en-US" sz="24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家長接送區</a:t>
            </a:r>
            <a:r>
              <a:rPr lang="zh-TW" altLang="en-US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位於警衛室兩旁及天橋側學校正門的人行道，請</a:t>
            </a:r>
            <a:r>
              <a:rPr lang="zh-TW" altLang="en-US" sz="24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準時</a:t>
            </a:r>
            <a:r>
              <a:rPr lang="zh-TW" altLang="en-US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接送孩子。</a:t>
            </a:r>
          </a:p>
          <a:p>
            <a:endParaRPr lang="zh-TW" altLang="en-US" sz="2400" dirty="0">
              <a:latin typeface="+mj-ea"/>
              <a:ea typeface="+mj-ea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37729" y="1556792"/>
            <a:ext cx="4222703" cy="37394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矩形 2"/>
          <p:cNvSpPr/>
          <p:nvPr/>
        </p:nvSpPr>
        <p:spPr>
          <a:xfrm>
            <a:off x="306606" y="1484784"/>
            <a:ext cx="3931123" cy="24314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sz="3200" dirty="0">
                <a:latin typeface="+mj-ea"/>
                <a:ea typeface="+mj-ea"/>
              </a:rPr>
              <a:t> </a:t>
            </a:r>
            <a:endParaRPr lang="en-US" altLang="zh-TW" sz="3200" dirty="0" smtClean="0">
              <a:latin typeface="+mj-ea"/>
              <a:ea typeface="+mj-ea"/>
            </a:endParaRPr>
          </a:p>
          <a:p>
            <a:r>
              <a:rPr lang="zh-TW" altLang="en-US" sz="2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二、若</a:t>
            </a:r>
            <a:r>
              <a:rPr lang="zh-TW" altLang="en-US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汽機車停</a:t>
            </a:r>
            <a:r>
              <a:rPr lang="zh-TW" altLang="en-US" sz="2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在警衛室</a:t>
            </a:r>
            <a:r>
              <a:rPr lang="zh-TW" altLang="en-US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對面馬路</a:t>
            </a:r>
            <a:r>
              <a:rPr lang="zh-TW" altLang="en-US" sz="2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，請</a:t>
            </a:r>
            <a:r>
              <a:rPr lang="zh-TW" altLang="en-US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家長到校門口</a:t>
            </a:r>
            <a:r>
              <a:rPr lang="zh-TW" altLang="en-US" sz="2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或</a:t>
            </a:r>
            <a:endParaRPr lang="en-US" altLang="zh-TW" sz="2400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en-US" sz="2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兩側</a:t>
            </a:r>
            <a:r>
              <a:rPr lang="zh-TW" altLang="en-US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約定點接孩子，</a:t>
            </a:r>
            <a:r>
              <a:rPr lang="zh-TW" altLang="en-US" sz="24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避免呼喚孩子</a:t>
            </a:r>
            <a:r>
              <a:rPr lang="zh-TW" altLang="en-US" sz="2400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直接穿越</a:t>
            </a:r>
            <a:r>
              <a:rPr lang="zh-TW" altLang="en-US" sz="24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馬路</a:t>
            </a:r>
            <a:r>
              <a:rPr lang="zh-TW" altLang="en-US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發生危險</a:t>
            </a:r>
            <a:r>
              <a:rPr lang="zh-TW" altLang="en-US" sz="2400" dirty="0" smtClean="0">
                <a:latin typeface="+mj-ea"/>
                <a:ea typeface="+mj-ea"/>
              </a:rPr>
              <a:t>。</a:t>
            </a:r>
            <a:endParaRPr lang="zh-TW" altLang="en-US" sz="3200" dirty="0">
              <a:latin typeface="+mj-ea"/>
              <a:ea typeface="+mj-ea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291916" y="3959896"/>
            <a:ext cx="3945813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sz="2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三、家長</a:t>
            </a:r>
            <a:r>
              <a:rPr lang="zh-TW" altLang="en-US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騎機車，請</a:t>
            </a:r>
            <a:r>
              <a:rPr lang="zh-TW" altLang="en-US" sz="24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車頭朝外，</a:t>
            </a:r>
            <a:r>
              <a:rPr lang="zh-TW" altLang="en-US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讓孩子從人行道上車。請攜帶孩子</a:t>
            </a:r>
            <a:r>
              <a:rPr lang="zh-TW" altLang="en-US" sz="24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安全帽</a:t>
            </a:r>
            <a:r>
              <a:rPr lang="zh-TW" altLang="en-US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，遵守交通規則。</a:t>
            </a:r>
            <a:endParaRPr lang="zh-TW" altLang="en-US" sz="2400" dirty="0"/>
          </a:p>
        </p:txBody>
      </p:sp>
    </p:spTree>
    <p:extLst>
      <p:ext uri="{BB962C8B-B14F-4D97-AF65-F5344CB8AC3E}">
        <p14:creationId xmlns:p14="http://schemas.microsoft.com/office/powerpoint/2010/main" val="27939785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539552" y="620688"/>
            <a:ext cx="7776864" cy="52014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sz="4400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交通安全</a:t>
            </a:r>
            <a:r>
              <a:rPr lang="en-US" altLang="zh-TW" sz="4400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~</a:t>
            </a:r>
            <a:r>
              <a:rPr lang="zh-TW" altLang="en-US" sz="4400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校門口淨空</a:t>
            </a:r>
          </a:p>
          <a:p>
            <a:r>
              <a:rPr lang="zh-TW" altLang="en-US" sz="3200" dirty="0">
                <a:latin typeface="標楷體" panose="03000509000000000000" pitchFamily="65" charset="-120"/>
                <a:ea typeface="標楷體" panose="03000509000000000000" pitchFamily="65" charset="-120"/>
              </a:rPr>
              <a:t>ㄧ</a:t>
            </a:r>
            <a:r>
              <a:rPr lang="zh-TW" altLang="en-US" sz="32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、家長開車接送孩子上放學，</a:t>
            </a:r>
            <a:r>
              <a:rPr lang="zh-TW" altLang="en-US" sz="3200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請勿在校門口網狀區域迴轉。</a:t>
            </a:r>
            <a:endParaRPr lang="en-US" altLang="zh-TW" sz="3200" dirty="0" smtClean="0">
              <a:solidFill>
                <a:srgbClr val="FF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endParaRPr lang="en-US" altLang="zh-TW" sz="32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en-US" sz="32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二、家長騎機車，請</a:t>
            </a:r>
            <a:r>
              <a:rPr lang="zh-TW" altLang="en-US" sz="3200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車頭朝外，</a:t>
            </a:r>
            <a:r>
              <a:rPr lang="zh-TW" altLang="en-US" sz="32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讓孩子從人行道上車。請攜帶孩子</a:t>
            </a:r>
            <a:r>
              <a:rPr lang="zh-TW" altLang="en-US" sz="3200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安全帽</a:t>
            </a:r>
            <a:r>
              <a:rPr lang="zh-TW" altLang="en-US" sz="3200" dirty="0">
                <a:latin typeface="標楷體" panose="03000509000000000000" pitchFamily="65" charset="-120"/>
                <a:ea typeface="標楷體" panose="03000509000000000000" pitchFamily="65" charset="-120"/>
              </a:rPr>
              <a:t>，遵守</a:t>
            </a:r>
            <a:r>
              <a:rPr lang="zh-TW" altLang="en-US" sz="32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交通規則</a:t>
            </a:r>
            <a:r>
              <a:rPr lang="zh-TW" altLang="en-US" sz="3200" dirty="0">
                <a:latin typeface="標楷體" panose="03000509000000000000" pitchFamily="65" charset="-120"/>
                <a:ea typeface="標楷體" panose="03000509000000000000" pitchFamily="65" charset="-120"/>
              </a:rPr>
              <a:t>。</a:t>
            </a:r>
          </a:p>
          <a:p>
            <a:endParaRPr lang="zh-TW" altLang="en-US" sz="32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en-US" sz="32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三、上放學時段車多擁擠，請服從</a:t>
            </a:r>
            <a:r>
              <a:rPr lang="zh-TW" altLang="en-US" sz="3200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導護人員指揮</a:t>
            </a:r>
            <a:r>
              <a:rPr lang="zh-TW" altLang="en-US" sz="32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，遵守交通規則。</a:t>
            </a:r>
            <a:endParaRPr lang="zh-TW" altLang="en-US" sz="32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3719148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395536" y="260648"/>
            <a:ext cx="8352928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sz="4400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早餐</a:t>
            </a:r>
            <a:endParaRPr lang="zh-TW" altLang="en-US" sz="4400" dirty="0">
              <a:solidFill>
                <a:srgbClr val="FF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en-US" sz="3200" dirty="0">
                <a:latin typeface="標楷體" panose="03000509000000000000" pitchFamily="65" charset="-120"/>
                <a:ea typeface="標楷體" panose="03000509000000000000" pitchFamily="65" charset="-120"/>
              </a:rPr>
              <a:t>請家長盡可能為孩子準備早餐並請在家用餐（盡量不要給予金錢讓孩子自行採買、注意早餐食量及變化。）</a:t>
            </a:r>
          </a:p>
        </p:txBody>
      </p:sp>
      <p:sp>
        <p:nvSpPr>
          <p:cNvPr id="3" name="矩形 2"/>
          <p:cNvSpPr/>
          <p:nvPr/>
        </p:nvSpPr>
        <p:spPr>
          <a:xfrm>
            <a:off x="395536" y="2507417"/>
            <a:ext cx="8352928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sz="4400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午餐</a:t>
            </a:r>
            <a:endParaRPr lang="zh-TW" altLang="en-US" sz="4400" dirty="0">
              <a:solidFill>
                <a:srgbClr val="FF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en-US" sz="3200" dirty="0">
                <a:latin typeface="標楷體" panose="03000509000000000000" pitchFamily="65" charset="-120"/>
                <a:ea typeface="標楷體" panose="03000509000000000000" pitchFamily="65" charset="-120"/>
              </a:rPr>
              <a:t>帶餐具、餐具擦拭後帶回家清洗</a:t>
            </a:r>
            <a:r>
              <a:rPr lang="zh-TW" altLang="en-US" sz="32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（水果）、</a:t>
            </a:r>
            <a:r>
              <a:rPr lang="zh-TW" altLang="en-US" sz="3200" dirty="0">
                <a:latin typeface="標楷體" panose="03000509000000000000" pitchFamily="65" charset="-120"/>
                <a:ea typeface="標楷體" panose="03000509000000000000" pitchFamily="65" charset="-120"/>
              </a:rPr>
              <a:t>餐後潔牙</a:t>
            </a:r>
            <a:r>
              <a:rPr lang="zh-TW" altLang="en-US" sz="32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活動、每週二實施含氟漱口水預防齲齒。</a:t>
            </a:r>
            <a:endParaRPr lang="zh-TW" altLang="en-US" sz="32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431540" y="4149080"/>
            <a:ext cx="8460940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sz="4400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書包</a:t>
            </a:r>
            <a:endParaRPr lang="zh-TW" altLang="en-US" sz="4400" dirty="0">
              <a:solidFill>
                <a:srgbClr val="FF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en-US" sz="3200" dirty="0">
                <a:latin typeface="標楷體" panose="03000509000000000000" pitchFamily="65" charset="-120"/>
                <a:ea typeface="標楷體" panose="03000509000000000000" pitchFamily="65" charset="-120"/>
              </a:rPr>
              <a:t>為促進孩子健康成長，推行書包減重活動，請督促孩子每日整理書包，書包重量勿超過體重之</a:t>
            </a:r>
            <a:r>
              <a:rPr lang="en-US" altLang="zh-TW" sz="3200" dirty="0">
                <a:latin typeface="標楷體" panose="03000509000000000000" pitchFamily="65" charset="-120"/>
                <a:ea typeface="標楷體" panose="03000509000000000000" pitchFamily="65" charset="-120"/>
              </a:rPr>
              <a:t>1/8</a:t>
            </a:r>
            <a:r>
              <a:rPr lang="zh-TW" altLang="en-US" sz="32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。例如體重</a:t>
            </a:r>
            <a:r>
              <a:rPr lang="en-US" altLang="zh-TW" sz="3200" dirty="0" err="1" smtClean="0">
                <a:latin typeface="標楷體" panose="03000509000000000000" pitchFamily="65" charset="-120"/>
                <a:ea typeface="標楷體" panose="03000509000000000000" pitchFamily="65" charset="-120"/>
              </a:rPr>
              <a:t>24KG÷8</a:t>
            </a:r>
            <a:r>
              <a:rPr lang="zh-TW" altLang="en-US" sz="32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＝</a:t>
            </a:r>
            <a:r>
              <a:rPr lang="en-US" altLang="zh-TW" sz="32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3</a:t>
            </a:r>
            <a:r>
              <a:rPr lang="zh-TW" altLang="en-US" sz="32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（不超過</a:t>
            </a:r>
            <a:r>
              <a:rPr lang="en-US" altLang="zh-TW" sz="3200" dirty="0" err="1" smtClean="0">
                <a:latin typeface="標楷體" panose="03000509000000000000" pitchFamily="65" charset="-120"/>
                <a:ea typeface="標楷體" panose="03000509000000000000" pitchFamily="65" charset="-120"/>
              </a:rPr>
              <a:t>3</a:t>
            </a:r>
            <a:r>
              <a:rPr lang="en-US" altLang="zh-TW" sz="3200" dirty="0" err="1">
                <a:latin typeface="標楷體" panose="03000509000000000000" pitchFamily="65" charset="-120"/>
                <a:ea typeface="標楷體" panose="03000509000000000000" pitchFamily="65" charset="-120"/>
              </a:rPr>
              <a:t>KG</a:t>
            </a:r>
            <a:r>
              <a:rPr lang="zh-TW" altLang="en-US" sz="32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）</a:t>
            </a:r>
            <a:endParaRPr lang="zh-TW" altLang="en-US" sz="32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915464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2357422" y="1643050"/>
            <a:ext cx="5500726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sz="4400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課間時間體能活動</a:t>
            </a:r>
            <a:endParaRPr lang="en-US" altLang="zh-TW" sz="4400" dirty="0" smtClean="0">
              <a:solidFill>
                <a:srgbClr val="FF0000"/>
              </a:solidFill>
              <a:latin typeface="標楷體" pitchFamily="65" charset="-120"/>
              <a:ea typeface="標楷體" pitchFamily="65" charset="-120"/>
            </a:endParaRPr>
          </a:p>
          <a:p>
            <a:r>
              <a:rPr lang="zh-TW" altLang="en-US" sz="4400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  </a:t>
            </a:r>
            <a:r>
              <a:rPr lang="en-US" altLang="zh-TW" sz="4400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10</a:t>
            </a:r>
            <a:r>
              <a:rPr lang="zh-TW" altLang="en-US" sz="4400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：</a:t>
            </a:r>
            <a:r>
              <a:rPr lang="en-US" altLang="zh-TW" sz="4400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15~10</a:t>
            </a:r>
            <a:r>
              <a:rPr lang="zh-TW" altLang="en-US" sz="4400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：</a:t>
            </a:r>
            <a:r>
              <a:rPr lang="en-US" altLang="zh-TW" sz="4400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30</a:t>
            </a:r>
          </a:p>
          <a:p>
            <a:r>
              <a:rPr lang="zh-TW" altLang="en-US" sz="4400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（下課</a:t>
            </a:r>
            <a:r>
              <a:rPr lang="en-US" altLang="zh-TW" sz="4400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15</a:t>
            </a:r>
            <a:r>
              <a:rPr lang="zh-TW" altLang="en-US" sz="4400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分鐘）</a:t>
            </a:r>
            <a:endParaRPr lang="en-US" altLang="zh-TW" sz="4400" dirty="0" smtClean="0">
              <a:solidFill>
                <a:srgbClr val="FF0000"/>
              </a:solidFill>
              <a:latin typeface="標楷體" pitchFamily="65" charset="-120"/>
              <a:ea typeface="標楷體" pitchFamily="65" charset="-120"/>
            </a:endParaRPr>
          </a:p>
          <a:p>
            <a:endParaRPr lang="en-US" altLang="zh-TW" sz="4400" dirty="0" smtClean="0">
              <a:solidFill>
                <a:srgbClr val="0070C0"/>
              </a:solidFill>
              <a:latin typeface="標楷體" pitchFamily="65" charset="-120"/>
              <a:ea typeface="標楷體" pitchFamily="65" charset="-120"/>
            </a:endParaRPr>
          </a:p>
          <a:p>
            <a:endParaRPr lang="en-US" altLang="zh-TW" sz="4400" dirty="0" smtClean="0">
              <a:solidFill>
                <a:srgbClr val="0070C0"/>
              </a:solidFill>
              <a:latin typeface="標楷體" pitchFamily="65" charset="-120"/>
              <a:ea typeface="標楷體" pitchFamily="65" charset="-12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表格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96223432"/>
              </p:ext>
            </p:extLst>
          </p:nvPr>
        </p:nvGraphicFramePr>
        <p:xfrm>
          <a:off x="214282" y="214290"/>
          <a:ext cx="8715436" cy="6143669"/>
        </p:xfrm>
        <a:graphic>
          <a:graphicData uri="http://schemas.openxmlformats.org/drawingml/2006/table">
            <a:tbl>
              <a:tblPr/>
              <a:tblGrid>
                <a:gridCol w="82550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1436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1511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31511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315113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315113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315113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945180">
                <a:tc gridSpan="2">
                  <a:txBody>
                    <a:bodyPr/>
                    <a:lstStyle/>
                    <a:p>
                      <a:pPr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en-US" sz="1400" kern="100" dirty="0">
                          <a:latin typeface="標楷體"/>
                          <a:ea typeface="新細明體"/>
                          <a:cs typeface="Times New Roman"/>
                        </a:rPr>
                        <a:t>      </a:t>
                      </a:r>
                      <a:r>
                        <a:rPr lang="zh-TW" sz="1400" kern="100" dirty="0">
                          <a:latin typeface="Times New Roman"/>
                          <a:ea typeface="標楷體"/>
                          <a:cs typeface="Times New Roman"/>
                        </a:rPr>
                        <a:t>星期</a:t>
                      </a:r>
                      <a:endParaRPr lang="zh-TW" sz="1400" kern="100" dirty="0">
                        <a:latin typeface="Times New Roman"/>
                        <a:ea typeface="新細明體"/>
                        <a:cs typeface="Times New Roman"/>
                      </a:endParaRPr>
                    </a:p>
                    <a:p>
                      <a:pPr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zh-TW" sz="1400" kern="100" dirty="0">
                          <a:latin typeface="Times New Roman"/>
                          <a:ea typeface="標楷體"/>
                          <a:cs typeface="Times New Roman"/>
                        </a:rPr>
                        <a:t>年級</a:t>
                      </a:r>
                      <a:endParaRPr lang="zh-TW" sz="1400" kern="100" dirty="0">
                        <a:latin typeface="Times New Roman"/>
                        <a:ea typeface="新細明體"/>
                        <a:cs typeface="Times New Roman"/>
                      </a:endParaRPr>
                    </a:p>
                  </a:txBody>
                  <a:tcPr marL="56639" marR="5663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zh-TW" sz="1400" kern="100">
                          <a:latin typeface="Times New Roman"/>
                          <a:ea typeface="標楷體"/>
                          <a:cs typeface="Times New Roman"/>
                        </a:rPr>
                        <a:t>星期一</a:t>
                      </a:r>
                      <a:endParaRPr lang="zh-TW" sz="1400" kern="100">
                        <a:latin typeface="Times New Roman"/>
                        <a:ea typeface="新細明體"/>
                        <a:cs typeface="Times New Roman"/>
                      </a:endParaRPr>
                    </a:p>
                  </a:txBody>
                  <a:tcPr marL="56639" marR="5663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zh-TW" sz="1400" kern="100">
                          <a:latin typeface="Times New Roman"/>
                          <a:ea typeface="標楷體"/>
                          <a:cs typeface="Times New Roman"/>
                        </a:rPr>
                        <a:t>星期二</a:t>
                      </a:r>
                      <a:endParaRPr lang="zh-TW" sz="1400" kern="100">
                        <a:latin typeface="Times New Roman"/>
                        <a:ea typeface="新細明體"/>
                        <a:cs typeface="Times New Roman"/>
                      </a:endParaRPr>
                    </a:p>
                  </a:txBody>
                  <a:tcPr marL="56639" marR="5663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zh-TW" sz="1400" kern="100">
                          <a:latin typeface="Times New Roman"/>
                          <a:ea typeface="標楷體"/>
                          <a:cs typeface="Times New Roman"/>
                        </a:rPr>
                        <a:t>星期三</a:t>
                      </a:r>
                      <a:endParaRPr lang="zh-TW" sz="1400" kern="100">
                        <a:latin typeface="Times New Roman"/>
                        <a:ea typeface="新細明體"/>
                        <a:cs typeface="Times New Roman"/>
                      </a:endParaRPr>
                    </a:p>
                  </a:txBody>
                  <a:tcPr marL="56639" marR="5663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zh-TW" sz="1400" kern="100">
                          <a:latin typeface="Times New Roman"/>
                          <a:ea typeface="標楷體"/>
                          <a:cs typeface="Times New Roman"/>
                        </a:rPr>
                        <a:t>星期四</a:t>
                      </a:r>
                      <a:endParaRPr lang="zh-TW" sz="1400" kern="100">
                        <a:latin typeface="Times New Roman"/>
                        <a:ea typeface="新細明體"/>
                        <a:cs typeface="Times New Roman"/>
                      </a:endParaRPr>
                    </a:p>
                  </a:txBody>
                  <a:tcPr marL="56639" marR="5663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zh-TW" sz="1400" kern="100">
                          <a:latin typeface="Times New Roman"/>
                          <a:ea typeface="標楷體"/>
                          <a:cs typeface="Times New Roman"/>
                        </a:rPr>
                        <a:t>星期五</a:t>
                      </a:r>
                      <a:endParaRPr lang="zh-TW" sz="1400" kern="100">
                        <a:latin typeface="Times New Roman"/>
                        <a:ea typeface="新細明體"/>
                        <a:cs typeface="Times New Roman"/>
                      </a:endParaRPr>
                    </a:p>
                  </a:txBody>
                  <a:tcPr marL="56639" marR="5663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45180">
                <a:tc rowSpan="2">
                  <a:txBody>
                    <a:bodyPr/>
                    <a:lstStyle/>
                    <a:p>
                      <a:pPr algn="ctr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zh-TW" sz="1400" kern="100" dirty="0">
                          <a:latin typeface="Times New Roman"/>
                          <a:ea typeface="標楷體"/>
                          <a:cs typeface="Times New Roman"/>
                        </a:rPr>
                        <a:t>一年級</a:t>
                      </a:r>
                      <a:endParaRPr lang="zh-TW" sz="1400" kern="100" dirty="0">
                        <a:latin typeface="Times New Roman"/>
                        <a:ea typeface="新細明體"/>
                        <a:cs typeface="Times New Roman"/>
                      </a:endParaRPr>
                    </a:p>
                  </a:txBody>
                  <a:tcPr marL="56639" marR="5663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zh-TW" sz="1400" kern="100" dirty="0">
                          <a:latin typeface="Times New Roman"/>
                          <a:ea typeface="標楷體"/>
                          <a:cs typeface="Times New Roman"/>
                        </a:rPr>
                        <a:t>上學期</a:t>
                      </a:r>
                      <a:endParaRPr lang="zh-TW" sz="1400" kern="100" dirty="0">
                        <a:latin typeface="Times New Roman"/>
                        <a:ea typeface="新細明體"/>
                        <a:cs typeface="Times New Roman"/>
                      </a:endParaRPr>
                    </a:p>
                    <a:p>
                      <a:pPr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zh-TW" sz="1400" kern="100" dirty="0">
                          <a:latin typeface="Times New Roman"/>
                          <a:ea typeface="標楷體"/>
                          <a:cs typeface="Times New Roman"/>
                        </a:rPr>
                        <a:t>前十週</a:t>
                      </a:r>
                      <a:endParaRPr lang="zh-TW" sz="1400" kern="100" dirty="0">
                        <a:latin typeface="Times New Roman"/>
                        <a:ea typeface="新細明體"/>
                        <a:cs typeface="Times New Roman"/>
                      </a:endParaRPr>
                    </a:p>
                  </a:txBody>
                  <a:tcPr marL="56639" marR="5663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400" kern="100" dirty="0">
                          <a:latin typeface="Times New Roman"/>
                          <a:ea typeface="標楷體"/>
                          <a:cs typeface="Times New Roman"/>
                        </a:rPr>
                        <a:t>學生自行安排</a:t>
                      </a:r>
                      <a:endParaRPr lang="zh-TW" sz="1400" kern="100" dirty="0">
                        <a:latin typeface="Times New Roman"/>
                        <a:ea typeface="新細明體"/>
                        <a:cs typeface="Times New Roman"/>
                      </a:endParaRPr>
                    </a:p>
                  </a:txBody>
                  <a:tcPr marL="56639" marR="5663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400" kern="100" dirty="0">
                          <a:latin typeface="Times New Roman"/>
                          <a:ea typeface="標楷體"/>
                          <a:cs typeface="Times New Roman"/>
                        </a:rPr>
                        <a:t>望遠凝視</a:t>
                      </a:r>
                      <a:endParaRPr lang="zh-TW" sz="1400" kern="100" dirty="0">
                        <a:latin typeface="Times New Roman"/>
                        <a:ea typeface="新細明體"/>
                        <a:cs typeface="Times New Roman"/>
                      </a:endParaRPr>
                    </a:p>
                  </a:txBody>
                  <a:tcPr marL="56639" marR="5663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zh-TW" sz="1400" kern="100" dirty="0">
                          <a:latin typeface="Times New Roman"/>
                          <a:ea typeface="標楷體"/>
                          <a:cs typeface="Times New Roman"/>
                        </a:rPr>
                        <a:t>學生自行安排</a:t>
                      </a:r>
                      <a:endParaRPr lang="zh-TW" sz="1400" kern="100" dirty="0">
                        <a:latin typeface="Times New Roman"/>
                        <a:ea typeface="新細明體"/>
                        <a:cs typeface="Times New Roman"/>
                      </a:endParaRPr>
                    </a:p>
                  </a:txBody>
                  <a:tcPr marL="56639" marR="5663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400" kern="100">
                          <a:latin typeface="Times New Roman"/>
                          <a:ea typeface="標楷體"/>
                          <a:cs typeface="Times New Roman"/>
                        </a:rPr>
                        <a:t>學生自行安排</a:t>
                      </a:r>
                      <a:endParaRPr lang="zh-TW" sz="1400" kern="100">
                        <a:latin typeface="Times New Roman"/>
                        <a:ea typeface="新細明體"/>
                        <a:cs typeface="Times New Roman"/>
                      </a:endParaRPr>
                    </a:p>
                  </a:txBody>
                  <a:tcPr marL="56639" marR="5663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zh-TW" sz="1400" kern="100">
                          <a:latin typeface="Times New Roman"/>
                          <a:ea typeface="標楷體"/>
                          <a:cs typeface="Times New Roman"/>
                        </a:rPr>
                        <a:t>核心肌群練習</a:t>
                      </a:r>
                      <a:endParaRPr lang="zh-TW" sz="1400" kern="100">
                        <a:latin typeface="Times New Roman"/>
                        <a:ea typeface="新細明體"/>
                        <a:cs typeface="Times New Roman"/>
                      </a:endParaRPr>
                    </a:p>
                  </a:txBody>
                  <a:tcPr marL="56639" marR="5663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890359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zh-TW" sz="1400" kern="100" dirty="0">
                          <a:latin typeface="Times New Roman"/>
                          <a:ea typeface="標楷體"/>
                          <a:cs typeface="Times New Roman"/>
                        </a:rPr>
                        <a:t>上學期</a:t>
                      </a:r>
                      <a:endParaRPr lang="zh-TW" sz="1400" kern="100" dirty="0">
                        <a:latin typeface="Times New Roman"/>
                        <a:ea typeface="新細明體"/>
                        <a:cs typeface="Times New Roman"/>
                      </a:endParaRPr>
                    </a:p>
                    <a:p>
                      <a:pPr algn="ctr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zh-TW" sz="1400" kern="100" dirty="0">
                          <a:latin typeface="Times New Roman"/>
                          <a:ea typeface="標楷體"/>
                          <a:cs typeface="Times New Roman"/>
                        </a:rPr>
                        <a:t>後十週</a:t>
                      </a:r>
                      <a:endParaRPr lang="zh-TW" sz="1400" kern="100" dirty="0">
                        <a:latin typeface="Times New Roman"/>
                        <a:ea typeface="新細明體"/>
                        <a:cs typeface="Times New Roman"/>
                      </a:endParaRPr>
                    </a:p>
                    <a:p>
                      <a:pPr algn="ctr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zh-TW" sz="1400" kern="100" dirty="0">
                          <a:latin typeface="Times New Roman"/>
                          <a:ea typeface="標楷體"/>
                          <a:cs typeface="Times New Roman"/>
                        </a:rPr>
                        <a:t>及</a:t>
                      </a:r>
                      <a:endParaRPr lang="zh-TW" sz="1400" kern="100" dirty="0">
                        <a:latin typeface="Times New Roman"/>
                        <a:ea typeface="新細明體"/>
                        <a:cs typeface="Times New Roman"/>
                      </a:endParaRPr>
                    </a:p>
                    <a:p>
                      <a:pPr algn="ctr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zh-TW" sz="1400" kern="100" dirty="0">
                          <a:latin typeface="Times New Roman"/>
                          <a:ea typeface="標楷體"/>
                          <a:cs typeface="Times New Roman"/>
                        </a:rPr>
                        <a:t>下學期</a:t>
                      </a:r>
                      <a:endParaRPr lang="zh-TW" sz="1400" kern="100" dirty="0">
                        <a:latin typeface="Times New Roman"/>
                        <a:ea typeface="新細明體"/>
                        <a:cs typeface="Times New Roman"/>
                      </a:endParaRPr>
                    </a:p>
                  </a:txBody>
                  <a:tcPr marL="56639" marR="5663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zh-TW" sz="1400" kern="100" dirty="0">
                          <a:solidFill>
                            <a:schemeClr val="tx1"/>
                          </a:solidFill>
                          <a:latin typeface="Times New Roman"/>
                          <a:ea typeface="標楷體"/>
                          <a:cs typeface="Times New Roman"/>
                        </a:rPr>
                        <a:t>新式健康操</a:t>
                      </a:r>
                      <a:endParaRPr lang="zh-TW" sz="1400" kern="100" dirty="0">
                        <a:solidFill>
                          <a:schemeClr val="tx1"/>
                        </a:solidFill>
                        <a:latin typeface="Times New Roman"/>
                        <a:ea typeface="新細明體"/>
                        <a:cs typeface="Times New Roman"/>
                      </a:endParaRPr>
                    </a:p>
                  </a:txBody>
                  <a:tcPr marL="56639" marR="5663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zh-TW" sz="1400" kern="100" dirty="0">
                          <a:solidFill>
                            <a:schemeClr val="tx1"/>
                          </a:solidFill>
                          <a:latin typeface="Times New Roman"/>
                          <a:ea typeface="標楷體"/>
                          <a:cs typeface="Times New Roman"/>
                        </a:rPr>
                        <a:t>望遠凝視</a:t>
                      </a:r>
                      <a:endParaRPr lang="zh-TW" sz="1400" kern="100" dirty="0">
                        <a:solidFill>
                          <a:schemeClr val="tx1"/>
                        </a:solidFill>
                        <a:latin typeface="Times New Roman"/>
                        <a:ea typeface="新細明體"/>
                        <a:cs typeface="Times New Roman"/>
                      </a:endParaRPr>
                    </a:p>
                  </a:txBody>
                  <a:tcPr marL="56639" marR="5663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zh-TW" sz="1400" kern="100" dirty="0">
                          <a:solidFill>
                            <a:schemeClr val="tx1"/>
                          </a:solidFill>
                          <a:latin typeface="Times New Roman"/>
                          <a:ea typeface="標楷體"/>
                          <a:cs typeface="Times New Roman"/>
                        </a:rPr>
                        <a:t>學生自行安排</a:t>
                      </a:r>
                      <a:endParaRPr lang="zh-TW" sz="1400" kern="100" dirty="0">
                        <a:solidFill>
                          <a:schemeClr val="tx1"/>
                        </a:solidFill>
                        <a:latin typeface="Times New Roman"/>
                        <a:ea typeface="新細明體"/>
                        <a:cs typeface="Times New Roman"/>
                      </a:endParaRPr>
                    </a:p>
                  </a:txBody>
                  <a:tcPr marL="56639" marR="5663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zh-TW" sz="1400" kern="100" dirty="0">
                          <a:solidFill>
                            <a:schemeClr val="tx1"/>
                          </a:solidFill>
                          <a:latin typeface="Times New Roman"/>
                          <a:ea typeface="標楷體"/>
                          <a:cs typeface="Times New Roman"/>
                        </a:rPr>
                        <a:t>新式健康操</a:t>
                      </a:r>
                      <a:endParaRPr lang="zh-TW" sz="1400" kern="100" dirty="0">
                        <a:solidFill>
                          <a:schemeClr val="tx1"/>
                        </a:solidFill>
                        <a:latin typeface="Times New Roman"/>
                        <a:ea typeface="新細明體"/>
                        <a:cs typeface="Times New Roman"/>
                      </a:endParaRPr>
                    </a:p>
                  </a:txBody>
                  <a:tcPr marL="56639" marR="5663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zh-TW" sz="1400" kern="100" dirty="0">
                          <a:solidFill>
                            <a:schemeClr val="tx1"/>
                          </a:solidFill>
                          <a:latin typeface="Times New Roman"/>
                          <a:ea typeface="標楷體"/>
                          <a:cs typeface="Times New Roman"/>
                        </a:rPr>
                        <a:t>核心肌群練習</a:t>
                      </a:r>
                      <a:endParaRPr lang="zh-TW" sz="1400" kern="100" dirty="0">
                        <a:solidFill>
                          <a:schemeClr val="tx1"/>
                        </a:solidFill>
                        <a:latin typeface="Times New Roman"/>
                        <a:ea typeface="新細明體"/>
                        <a:cs typeface="Times New Roman"/>
                      </a:endParaRPr>
                    </a:p>
                  </a:txBody>
                  <a:tcPr marL="56639" marR="5663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72590">
                <a:tc gridSpan="2">
                  <a:txBody>
                    <a:bodyPr/>
                    <a:lstStyle/>
                    <a:p>
                      <a:pPr algn="ctr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zh-TW" sz="1400" kern="100">
                          <a:latin typeface="Times New Roman"/>
                          <a:ea typeface="標楷體"/>
                          <a:cs typeface="Times New Roman"/>
                        </a:rPr>
                        <a:t>二年級</a:t>
                      </a:r>
                      <a:endParaRPr lang="zh-TW" sz="1400" kern="100">
                        <a:latin typeface="Times New Roman"/>
                        <a:ea typeface="新細明體"/>
                        <a:cs typeface="Times New Roman"/>
                      </a:endParaRPr>
                    </a:p>
                  </a:txBody>
                  <a:tcPr marL="56639" marR="5663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400" kern="100">
                          <a:latin typeface="Times New Roman"/>
                          <a:ea typeface="標楷體"/>
                          <a:cs typeface="Times New Roman"/>
                        </a:rPr>
                        <a:t>新式健康操</a:t>
                      </a:r>
                      <a:endParaRPr lang="zh-TW" sz="1400" kern="100">
                        <a:latin typeface="Times New Roman"/>
                        <a:ea typeface="新細明體"/>
                        <a:cs typeface="Times New Roman"/>
                      </a:endParaRPr>
                    </a:p>
                  </a:txBody>
                  <a:tcPr marL="56639" marR="5663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zh-TW" sz="1400" kern="100">
                          <a:latin typeface="Times New Roman"/>
                          <a:ea typeface="標楷體"/>
                          <a:cs typeface="Times New Roman"/>
                        </a:rPr>
                        <a:t>望遠凝視</a:t>
                      </a:r>
                      <a:endParaRPr lang="zh-TW" sz="1400" kern="100">
                        <a:latin typeface="Times New Roman"/>
                        <a:ea typeface="新細明體"/>
                        <a:cs typeface="Times New Roman"/>
                      </a:endParaRPr>
                    </a:p>
                  </a:txBody>
                  <a:tcPr marL="56639" marR="5663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zh-TW" sz="1400" kern="100" dirty="0">
                          <a:latin typeface="Times New Roman"/>
                          <a:ea typeface="標楷體"/>
                          <a:cs typeface="Times New Roman"/>
                        </a:rPr>
                        <a:t>學生自行安排</a:t>
                      </a:r>
                      <a:endParaRPr lang="zh-TW" sz="1400" kern="100" dirty="0">
                        <a:latin typeface="Times New Roman"/>
                        <a:ea typeface="新細明體"/>
                        <a:cs typeface="Times New Roman"/>
                      </a:endParaRPr>
                    </a:p>
                  </a:txBody>
                  <a:tcPr marL="56639" marR="5663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400" kern="100">
                          <a:latin typeface="Times New Roman"/>
                          <a:ea typeface="標楷體"/>
                          <a:cs typeface="Times New Roman"/>
                        </a:rPr>
                        <a:t>新式健康操</a:t>
                      </a:r>
                      <a:endParaRPr lang="zh-TW" sz="1400" kern="100">
                        <a:latin typeface="Times New Roman"/>
                        <a:ea typeface="新細明體"/>
                        <a:cs typeface="Times New Roman"/>
                      </a:endParaRPr>
                    </a:p>
                  </a:txBody>
                  <a:tcPr marL="56639" marR="5663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zh-TW" sz="1400" kern="100">
                          <a:latin typeface="Times New Roman"/>
                          <a:ea typeface="標楷體"/>
                          <a:cs typeface="Times New Roman"/>
                        </a:rPr>
                        <a:t>核心肌群練習</a:t>
                      </a:r>
                      <a:endParaRPr lang="zh-TW" sz="1400" kern="100">
                        <a:latin typeface="Times New Roman"/>
                        <a:ea typeface="新細明體"/>
                        <a:cs typeface="Times New Roman"/>
                      </a:endParaRPr>
                    </a:p>
                  </a:txBody>
                  <a:tcPr marL="56639" marR="5663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72590">
                <a:tc gridSpan="2">
                  <a:txBody>
                    <a:bodyPr/>
                    <a:lstStyle/>
                    <a:p>
                      <a:pPr algn="ctr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zh-TW" sz="1400" kern="100">
                          <a:latin typeface="Times New Roman"/>
                          <a:ea typeface="標楷體"/>
                          <a:cs typeface="Times New Roman"/>
                        </a:rPr>
                        <a:t>三年級</a:t>
                      </a:r>
                      <a:endParaRPr lang="zh-TW" sz="1400" kern="100">
                        <a:latin typeface="Times New Roman"/>
                        <a:ea typeface="新細明體"/>
                        <a:cs typeface="Times New Roman"/>
                      </a:endParaRPr>
                    </a:p>
                  </a:txBody>
                  <a:tcPr marL="56639" marR="5663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400" kern="100">
                          <a:latin typeface="Times New Roman"/>
                          <a:ea typeface="標楷體"/>
                          <a:cs typeface="Times New Roman"/>
                        </a:rPr>
                        <a:t>新式健康操</a:t>
                      </a:r>
                      <a:endParaRPr lang="zh-TW" sz="1400" kern="100">
                        <a:latin typeface="Times New Roman"/>
                        <a:ea typeface="新細明體"/>
                        <a:cs typeface="Times New Roman"/>
                      </a:endParaRPr>
                    </a:p>
                  </a:txBody>
                  <a:tcPr marL="56639" marR="5663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zh-TW" sz="1400" kern="100" dirty="0">
                          <a:latin typeface="Times New Roman"/>
                          <a:ea typeface="標楷體"/>
                          <a:cs typeface="Times New Roman"/>
                        </a:rPr>
                        <a:t>望遠凝視</a:t>
                      </a:r>
                      <a:endParaRPr lang="zh-TW" sz="1400" kern="100" dirty="0">
                        <a:latin typeface="Times New Roman"/>
                        <a:ea typeface="新細明體"/>
                        <a:cs typeface="Times New Roman"/>
                      </a:endParaRPr>
                    </a:p>
                  </a:txBody>
                  <a:tcPr marL="56639" marR="5663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zh-TW" sz="1400" kern="100" dirty="0">
                          <a:latin typeface="Times New Roman"/>
                          <a:ea typeface="標楷體"/>
                          <a:cs typeface="Times New Roman"/>
                        </a:rPr>
                        <a:t>學生自行安排</a:t>
                      </a:r>
                      <a:endParaRPr lang="zh-TW" sz="1400" kern="100" dirty="0">
                        <a:latin typeface="Times New Roman"/>
                        <a:ea typeface="新細明體"/>
                        <a:cs typeface="Times New Roman"/>
                      </a:endParaRPr>
                    </a:p>
                  </a:txBody>
                  <a:tcPr marL="56639" marR="5663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400" kern="100" dirty="0">
                          <a:latin typeface="Times New Roman"/>
                          <a:ea typeface="標楷體"/>
                          <a:cs typeface="Times New Roman"/>
                        </a:rPr>
                        <a:t>新式健康操</a:t>
                      </a:r>
                      <a:endParaRPr lang="zh-TW" sz="1400" kern="100" dirty="0">
                        <a:latin typeface="Times New Roman"/>
                        <a:ea typeface="新細明體"/>
                        <a:cs typeface="Times New Roman"/>
                      </a:endParaRPr>
                    </a:p>
                  </a:txBody>
                  <a:tcPr marL="56639" marR="5663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zh-TW" sz="1400" kern="100">
                          <a:latin typeface="Times New Roman"/>
                          <a:ea typeface="標楷體"/>
                          <a:cs typeface="Times New Roman"/>
                        </a:rPr>
                        <a:t>核心肌群練習</a:t>
                      </a:r>
                      <a:endParaRPr lang="zh-TW" sz="1400" kern="100">
                        <a:latin typeface="Times New Roman"/>
                        <a:ea typeface="新細明體"/>
                        <a:cs typeface="Times New Roman"/>
                      </a:endParaRPr>
                    </a:p>
                  </a:txBody>
                  <a:tcPr marL="56639" marR="5663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72590">
                <a:tc gridSpan="2">
                  <a:txBody>
                    <a:bodyPr/>
                    <a:lstStyle/>
                    <a:p>
                      <a:pPr algn="ctr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zh-TW" sz="1400" kern="100">
                          <a:latin typeface="Times New Roman"/>
                          <a:ea typeface="標楷體"/>
                          <a:cs typeface="Times New Roman"/>
                        </a:rPr>
                        <a:t>四年級</a:t>
                      </a:r>
                      <a:endParaRPr lang="zh-TW" sz="1400" kern="100">
                        <a:latin typeface="Times New Roman"/>
                        <a:ea typeface="新細明體"/>
                        <a:cs typeface="Times New Roman"/>
                      </a:endParaRPr>
                    </a:p>
                  </a:txBody>
                  <a:tcPr marL="56639" marR="5663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400" kern="100">
                          <a:latin typeface="Times New Roman"/>
                          <a:ea typeface="標楷體"/>
                          <a:cs typeface="Times New Roman"/>
                        </a:rPr>
                        <a:t>新式健康操</a:t>
                      </a:r>
                      <a:endParaRPr lang="zh-TW" sz="1400" kern="100">
                        <a:latin typeface="Times New Roman"/>
                        <a:ea typeface="新細明體"/>
                        <a:cs typeface="Times New Roman"/>
                      </a:endParaRPr>
                    </a:p>
                  </a:txBody>
                  <a:tcPr marL="56639" marR="5663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zh-TW" sz="1400" kern="100">
                          <a:latin typeface="Times New Roman"/>
                          <a:ea typeface="標楷體"/>
                          <a:cs typeface="Times New Roman"/>
                        </a:rPr>
                        <a:t>望遠凝視</a:t>
                      </a:r>
                      <a:endParaRPr lang="zh-TW" sz="1400" kern="100">
                        <a:latin typeface="Times New Roman"/>
                        <a:ea typeface="新細明體"/>
                        <a:cs typeface="Times New Roman"/>
                      </a:endParaRPr>
                    </a:p>
                  </a:txBody>
                  <a:tcPr marL="56639" marR="5663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zh-TW" sz="1400" kern="100">
                          <a:latin typeface="Times New Roman"/>
                          <a:ea typeface="標楷體"/>
                          <a:cs typeface="Times New Roman"/>
                        </a:rPr>
                        <a:t>學生自行安排</a:t>
                      </a:r>
                      <a:endParaRPr lang="zh-TW" sz="1400" kern="100">
                        <a:latin typeface="Times New Roman"/>
                        <a:ea typeface="新細明體"/>
                        <a:cs typeface="Times New Roman"/>
                      </a:endParaRPr>
                    </a:p>
                  </a:txBody>
                  <a:tcPr marL="56639" marR="5663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400" kern="100" dirty="0">
                          <a:latin typeface="Times New Roman"/>
                          <a:ea typeface="標楷體"/>
                          <a:cs typeface="Times New Roman"/>
                        </a:rPr>
                        <a:t>新式健康操</a:t>
                      </a:r>
                      <a:endParaRPr lang="zh-TW" sz="1400" kern="100" dirty="0">
                        <a:latin typeface="Times New Roman"/>
                        <a:ea typeface="新細明體"/>
                        <a:cs typeface="Times New Roman"/>
                      </a:endParaRPr>
                    </a:p>
                  </a:txBody>
                  <a:tcPr marL="56639" marR="5663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zh-TW" sz="1400" kern="100">
                          <a:latin typeface="Times New Roman"/>
                          <a:ea typeface="標楷體"/>
                          <a:cs typeface="Times New Roman"/>
                        </a:rPr>
                        <a:t>核心肌群練習</a:t>
                      </a:r>
                      <a:endParaRPr lang="zh-TW" sz="1400" kern="100">
                        <a:latin typeface="Times New Roman"/>
                        <a:ea typeface="新細明體"/>
                        <a:cs typeface="Times New Roman"/>
                      </a:endParaRPr>
                    </a:p>
                  </a:txBody>
                  <a:tcPr marL="56639" marR="5663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72590">
                <a:tc gridSpan="2">
                  <a:txBody>
                    <a:bodyPr/>
                    <a:lstStyle/>
                    <a:p>
                      <a:pPr algn="ctr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zh-TW" sz="1400" kern="100">
                          <a:latin typeface="Times New Roman"/>
                          <a:ea typeface="標楷體"/>
                          <a:cs typeface="Times New Roman"/>
                        </a:rPr>
                        <a:t>五年級</a:t>
                      </a:r>
                      <a:endParaRPr lang="zh-TW" sz="1400" kern="100">
                        <a:latin typeface="Times New Roman"/>
                        <a:ea typeface="新細明體"/>
                        <a:cs typeface="Times New Roman"/>
                      </a:endParaRPr>
                    </a:p>
                  </a:txBody>
                  <a:tcPr marL="56639" marR="5663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400" kern="100">
                          <a:latin typeface="Times New Roman"/>
                          <a:ea typeface="標楷體"/>
                          <a:cs typeface="Times New Roman"/>
                        </a:rPr>
                        <a:t>新式健康操</a:t>
                      </a:r>
                      <a:endParaRPr lang="zh-TW" sz="1400" kern="100">
                        <a:latin typeface="Times New Roman"/>
                        <a:ea typeface="新細明體"/>
                        <a:cs typeface="Times New Roman"/>
                      </a:endParaRPr>
                    </a:p>
                  </a:txBody>
                  <a:tcPr marL="56639" marR="5663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zh-TW" sz="1400" kern="100">
                          <a:latin typeface="Times New Roman"/>
                          <a:ea typeface="標楷體"/>
                          <a:cs typeface="Times New Roman"/>
                        </a:rPr>
                        <a:t>望遠凝視</a:t>
                      </a:r>
                      <a:endParaRPr lang="zh-TW" sz="1400" kern="100">
                        <a:latin typeface="Times New Roman"/>
                        <a:ea typeface="新細明體"/>
                        <a:cs typeface="Times New Roman"/>
                      </a:endParaRPr>
                    </a:p>
                  </a:txBody>
                  <a:tcPr marL="56639" marR="5663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zh-TW" sz="1400" kern="100">
                          <a:latin typeface="Times New Roman"/>
                          <a:ea typeface="標楷體"/>
                          <a:cs typeface="Times New Roman"/>
                        </a:rPr>
                        <a:t>學生自行安排</a:t>
                      </a:r>
                      <a:endParaRPr lang="zh-TW" sz="1400" kern="100">
                        <a:latin typeface="Times New Roman"/>
                        <a:ea typeface="新細明體"/>
                        <a:cs typeface="Times New Roman"/>
                      </a:endParaRPr>
                    </a:p>
                  </a:txBody>
                  <a:tcPr marL="56639" marR="5663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400" kern="100" dirty="0">
                          <a:latin typeface="Times New Roman"/>
                          <a:ea typeface="標楷體"/>
                          <a:cs typeface="Times New Roman"/>
                        </a:rPr>
                        <a:t>新式健康操</a:t>
                      </a:r>
                      <a:endParaRPr lang="zh-TW" sz="1400" kern="100" dirty="0">
                        <a:latin typeface="Times New Roman"/>
                        <a:ea typeface="新細明體"/>
                        <a:cs typeface="Times New Roman"/>
                      </a:endParaRPr>
                    </a:p>
                  </a:txBody>
                  <a:tcPr marL="56639" marR="5663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zh-TW" sz="1400" kern="100" dirty="0">
                          <a:latin typeface="Times New Roman"/>
                          <a:ea typeface="標楷體"/>
                          <a:cs typeface="Times New Roman"/>
                        </a:rPr>
                        <a:t>核心肌群練習</a:t>
                      </a:r>
                      <a:endParaRPr lang="zh-TW" sz="1400" kern="100" dirty="0">
                        <a:latin typeface="Times New Roman"/>
                        <a:ea typeface="新細明體"/>
                        <a:cs typeface="Times New Roman"/>
                      </a:endParaRPr>
                    </a:p>
                  </a:txBody>
                  <a:tcPr marL="56639" marR="5663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72590">
                <a:tc gridSpan="2">
                  <a:txBody>
                    <a:bodyPr/>
                    <a:lstStyle/>
                    <a:p>
                      <a:pPr algn="ctr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zh-TW" sz="1400" kern="100">
                          <a:latin typeface="Times New Roman"/>
                          <a:ea typeface="標楷體"/>
                          <a:cs typeface="Times New Roman"/>
                        </a:rPr>
                        <a:t>六年級</a:t>
                      </a:r>
                      <a:endParaRPr lang="zh-TW" sz="1400" kern="100">
                        <a:latin typeface="Times New Roman"/>
                        <a:ea typeface="新細明體"/>
                        <a:cs typeface="Times New Roman"/>
                      </a:endParaRPr>
                    </a:p>
                  </a:txBody>
                  <a:tcPr marL="56639" marR="5663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400" kern="100">
                          <a:latin typeface="Times New Roman"/>
                          <a:ea typeface="標楷體"/>
                          <a:cs typeface="Times New Roman"/>
                        </a:rPr>
                        <a:t>新式健康操</a:t>
                      </a:r>
                      <a:endParaRPr lang="zh-TW" sz="1400" kern="100">
                        <a:latin typeface="Times New Roman"/>
                        <a:ea typeface="新細明體"/>
                        <a:cs typeface="Times New Roman"/>
                      </a:endParaRPr>
                    </a:p>
                  </a:txBody>
                  <a:tcPr marL="56639" marR="5663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zh-TW" sz="1400" kern="100">
                          <a:latin typeface="Times New Roman"/>
                          <a:ea typeface="標楷體"/>
                          <a:cs typeface="Times New Roman"/>
                        </a:rPr>
                        <a:t>望遠凝視</a:t>
                      </a:r>
                      <a:endParaRPr lang="zh-TW" sz="1400" kern="100">
                        <a:latin typeface="Times New Roman"/>
                        <a:ea typeface="新細明體"/>
                        <a:cs typeface="Times New Roman"/>
                      </a:endParaRPr>
                    </a:p>
                  </a:txBody>
                  <a:tcPr marL="56639" marR="5663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zh-TW" sz="1400" kern="100">
                          <a:latin typeface="Times New Roman"/>
                          <a:ea typeface="標楷體"/>
                          <a:cs typeface="Times New Roman"/>
                        </a:rPr>
                        <a:t>學生自行安排</a:t>
                      </a:r>
                      <a:endParaRPr lang="zh-TW" sz="1400" kern="100">
                        <a:latin typeface="Times New Roman"/>
                        <a:ea typeface="新細明體"/>
                        <a:cs typeface="Times New Roman"/>
                      </a:endParaRPr>
                    </a:p>
                  </a:txBody>
                  <a:tcPr marL="56639" marR="5663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400" kern="100" dirty="0">
                          <a:latin typeface="Times New Roman"/>
                          <a:ea typeface="標楷體"/>
                          <a:cs typeface="Times New Roman"/>
                        </a:rPr>
                        <a:t>新式健康操</a:t>
                      </a:r>
                      <a:endParaRPr lang="zh-TW" sz="1400" kern="100" dirty="0">
                        <a:latin typeface="Times New Roman"/>
                        <a:ea typeface="新細明體"/>
                        <a:cs typeface="Times New Roman"/>
                      </a:endParaRPr>
                    </a:p>
                  </a:txBody>
                  <a:tcPr marL="56639" marR="5663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zh-TW" sz="1400" kern="100" dirty="0">
                          <a:latin typeface="Times New Roman"/>
                          <a:ea typeface="標楷體"/>
                          <a:cs typeface="Times New Roman"/>
                        </a:rPr>
                        <a:t>核心肌群練習</a:t>
                      </a:r>
                      <a:endParaRPr lang="zh-TW" sz="1400" kern="100" dirty="0">
                        <a:latin typeface="Times New Roman"/>
                        <a:ea typeface="新細明體"/>
                        <a:cs typeface="Times New Roman"/>
                      </a:endParaRPr>
                    </a:p>
                  </a:txBody>
                  <a:tcPr marL="56639" marR="5663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370996" y="404664"/>
            <a:ext cx="8161444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sz="44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家長入校</a:t>
            </a:r>
          </a:p>
          <a:p>
            <a:r>
              <a:rPr lang="zh-TW" altLang="en-US" sz="3200" dirty="0">
                <a:latin typeface="標楷體" panose="03000509000000000000" pitchFamily="65" charset="-120"/>
                <a:ea typeface="標楷體" panose="03000509000000000000" pitchFamily="65" charset="-120"/>
              </a:rPr>
              <a:t>ㄧ、請由警衛室校門進入，</a:t>
            </a:r>
            <a:r>
              <a:rPr lang="zh-TW" altLang="en-US" sz="3200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先登記、量體溫、</a:t>
            </a:r>
            <a:endParaRPr lang="en-US" altLang="zh-TW" sz="3200" dirty="0" smtClean="0">
              <a:solidFill>
                <a:srgbClr val="FF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en-US" sz="3200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   戴口罩、再</a:t>
            </a:r>
            <a:r>
              <a:rPr lang="zh-TW" altLang="en-US" sz="32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著</a:t>
            </a:r>
            <a:r>
              <a:rPr lang="zh-TW" altLang="en-US" sz="3200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訪客背心</a:t>
            </a:r>
            <a:r>
              <a:rPr lang="zh-TW" altLang="en-US" sz="32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。</a:t>
            </a:r>
            <a:endParaRPr lang="en-US" altLang="zh-TW" sz="32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en-US" sz="32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二</a:t>
            </a:r>
            <a:r>
              <a:rPr lang="zh-TW" altLang="en-US" sz="3200" dirty="0">
                <a:latin typeface="標楷體" panose="03000509000000000000" pitchFamily="65" charset="-120"/>
                <a:ea typeface="標楷體" panose="03000509000000000000" pitchFamily="65" charset="-120"/>
              </a:rPr>
              <a:t>、找老師面談，請先與老師</a:t>
            </a:r>
            <a:r>
              <a:rPr lang="zh-TW" altLang="en-US" sz="32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電話聯繫</a:t>
            </a:r>
            <a:r>
              <a:rPr lang="zh-TW" altLang="en-US" sz="32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約定</a:t>
            </a:r>
            <a:endParaRPr lang="en-US" altLang="zh-TW" sz="3200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en-US" sz="3200" dirty="0">
                <a:latin typeface="標楷體" panose="03000509000000000000" pitchFamily="65" charset="-120"/>
                <a:ea typeface="標楷體" panose="03000509000000000000" pitchFamily="65" charset="-120"/>
              </a:rPr>
              <a:t> </a:t>
            </a:r>
            <a:r>
              <a:rPr lang="zh-TW" altLang="en-US" sz="32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   時間。</a:t>
            </a:r>
            <a:endParaRPr lang="en-US" altLang="zh-TW" sz="3200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en-US" sz="32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三</a:t>
            </a:r>
            <a:r>
              <a:rPr lang="zh-TW" altLang="en-US" sz="3200" dirty="0">
                <a:latin typeface="標楷體" panose="03000509000000000000" pitchFamily="65" charset="-120"/>
                <a:ea typeface="標楷體" panose="03000509000000000000" pitchFamily="65" charset="-120"/>
              </a:rPr>
              <a:t>、若送物品給孩子，請送到警衛室，由</a:t>
            </a:r>
            <a:r>
              <a:rPr lang="zh-TW" altLang="en-US" sz="32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警</a:t>
            </a:r>
            <a:endParaRPr lang="en-US" altLang="zh-TW" sz="3200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en-US" sz="3200" dirty="0">
                <a:latin typeface="標楷體" panose="03000509000000000000" pitchFamily="65" charset="-120"/>
                <a:ea typeface="標楷體" panose="03000509000000000000" pitchFamily="65" charset="-120"/>
              </a:rPr>
              <a:t> </a:t>
            </a:r>
            <a:r>
              <a:rPr lang="zh-TW" altLang="en-US" sz="32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   衛</a:t>
            </a:r>
            <a:r>
              <a:rPr lang="zh-TW" altLang="en-US" sz="3200" dirty="0">
                <a:latin typeface="標楷體" panose="03000509000000000000" pitchFamily="65" charset="-120"/>
                <a:ea typeface="標楷體" panose="03000509000000000000" pitchFamily="65" charset="-120"/>
              </a:rPr>
              <a:t>通知該班老師，由學童下課來取走</a:t>
            </a:r>
            <a:r>
              <a:rPr lang="zh-TW" altLang="en-US" sz="32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物</a:t>
            </a:r>
            <a:endParaRPr lang="en-US" altLang="zh-TW" sz="3200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en-US" sz="32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    品</a:t>
            </a:r>
            <a:r>
              <a:rPr lang="zh-TW" altLang="en-US" sz="3200" dirty="0">
                <a:latin typeface="標楷體" panose="03000509000000000000" pitchFamily="65" charset="-120"/>
                <a:ea typeface="標楷體" panose="03000509000000000000" pitchFamily="65" charset="-120"/>
              </a:rPr>
              <a:t>。</a:t>
            </a:r>
            <a:r>
              <a:rPr lang="zh-TW" altLang="en-US" sz="3200" b="1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請盡量不要幫送物品</a:t>
            </a:r>
            <a:r>
              <a:rPr lang="zh-TW" altLang="en-US" sz="3200" dirty="0">
                <a:latin typeface="標楷體" panose="03000509000000000000" pitchFamily="65" charset="-120"/>
                <a:ea typeface="標楷體" panose="03000509000000000000" pitchFamily="65" charset="-120"/>
              </a:rPr>
              <a:t>，養成</a:t>
            </a:r>
            <a:r>
              <a:rPr lang="zh-TW" altLang="en-US" sz="32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孩子</a:t>
            </a:r>
            <a:endParaRPr lang="en-US" altLang="zh-TW" sz="3200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en-US" sz="32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   「自己</a:t>
            </a:r>
            <a:r>
              <a:rPr lang="zh-TW" altLang="en-US" sz="3200" dirty="0">
                <a:latin typeface="標楷體" panose="03000509000000000000" pitchFamily="65" charset="-120"/>
                <a:ea typeface="標楷體" panose="03000509000000000000" pitchFamily="65" charset="-120"/>
              </a:rPr>
              <a:t>物品自己提早準備」的好</a:t>
            </a:r>
            <a:r>
              <a:rPr lang="zh-TW" altLang="en-US" sz="32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習慣</a:t>
            </a:r>
            <a:r>
              <a:rPr lang="zh-TW" altLang="en-US" sz="3200" dirty="0" smtClean="0">
                <a:latin typeface="+mj-ea"/>
                <a:ea typeface="+mj-ea"/>
              </a:rPr>
              <a:t>。</a:t>
            </a:r>
            <a:endParaRPr lang="zh-TW" altLang="en-US" sz="3200" dirty="0">
              <a:latin typeface="+mj-ea"/>
              <a:ea typeface="+mj-ea"/>
            </a:endParaRPr>
          </a:p>
        </p:txBody>
      </p:sp>
    </p:spTree>
    <p:extLst>
      <p:ext uri="{BB962C8B-B14F-4D97-AF65-F5344CB8AC3E}">
        <p14:creationId xmlns:p14="http://schemas.microsoft.com/office/powerpoint/2010/main" val="385184717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539552" y="260648"/>
            <a:ext cx="7992888" cy="52014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sz="44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服裝儀容</a:t>
            </a:r>
          </a:p>
          <a:p>
            <a:r>
              <a:rPr lang="zh-TW" altLang="en-US" sz="3200" dirty="0">
                <a:latin typeface="標楷體" panose="03000509000000000000" pitchFamily="65" charset="-120"/>
                <a:ea typeface="標楷體" panose="03000509000000000000" pitchFamily="65" charset="-120"/>
              </a:rPr>
              <a:t>ㄧ、有體育課當天及學校重要活動</a:t>
            </a:r>
            <a:r>
              <a:rPr lang="zh-TW" altLang="en-US" sz="32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，穿著</a:t>
            </a:r>
            <a:endParaRPr lang="en-US" altLang="zh-TW" sz="3200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en-US" sz="32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    學校</a:t>
            </a:r>
            <a:r>
              <a:rPr lang="zh-TW" altLang="en-US" sz="3200" dirty="0">
                <a:latin typeface="標楷體" panose="03000509000000000000" pitchFamily="65" charset="-120"/>
                <a:ea typeface="標楷體" panose="03000509000000000000" pitchFamily="65" charset="-120"/>
              </a:rPr>
              <a:t>體育服</a:t>
            </a:r>
            <a:r>
              <a:rPr lang="zh-TW" altLang="en-US" sz="32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。</a:t>
            </a:r>
            <a:endParaRPr lang="en-US" altLang="zh-TW" sz="3200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en-US" sz="32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二</a:t>
            </a:r>
            <a:r>
              <a:rPr lang="zh-TW" altLang="en-US" sz="3200" dirty="0">
                <a:latin typeface="標楷體" panose="03000509000000000000" pitchFamily="65" charset="-120"/>
                <a:ea typeface="標楷體" panose="03000509000000000000" pitchFamily="65" charset="-120"/>
              </a:rPr>
              <a:t>、體育服的</a:t>
            </a:r>
            <a:r>
              <a:rPr lang="zh-TW" altLang="en-US" sz="32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名牌</a:t>
            </a:r>
            <a:r>
              <a:rPr lang="zh-TW" altLang="en-US" sz="3200" dirty="0">
                <a:latin typeface="標楷體" panose="03000509000000000000" pitchFamily="65" charset="-120"/>
                <a:ea typeface="標楷體" panose="03000509000000000000" pitchFamily="65" charset="-120"/>
              </a:rPr>
              <a:t>請按</a:t>
            </a:r>
            <a:r>
              <a:rPr lang="zh-TW" altLang="en-US" sz="32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規定縫在</a:t>
            </a:r>
            <a:r>
              <a:rPr lang="zh-TW" altLang="en-US" sz="3200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右胸口</a:t>
            </a:r>
            <a:r>
              <a:rPr lang="en-US" altLang="zh-TW" sz="3200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(</a:t>
            </a:r>
            <a:r>
              <a:rPr lang="zh-TW" altLang="en-US" sz="3200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校</a:t>
            </a:r>
            <a:endParaRPr lang="en-US" altLang="zh-TW" sz="3200" dirty="0" smtClean="0">
              <a:solidFill>
                <a:srgbClr val="FF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en-US" sz="32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</a:t>
            </a:r>
            <a:r>
              <a:rPr lang="zh-TW" altLang="en-US" sz="3200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  徽的對側</a:t>
            </a:r>
            <a:r>
              <a:rPr lang="en-US" altLang="zh-TW" sz="3200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  <a:r>
              <a:rPr lang="zh-TW" altLang="en-US" sz="32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處。</a:t>
            </a:r>
            <a:endParaRPr lang="en-US" altLang="zh-TW" sz="3200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en-US" sz="32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三</a:t>
            </a:r>
            <a:r>
              <a:rPr lang="zh-TW" altLang="en-US" sz="3200" dirty="0">
                <a:latin typeface="標楷體" panose="03000509000000000000" pitchFamily="65" charset="-120"/>
                <a:ea typeface="標楷體" panose="03000509000000000000" pitchFamily="65" charset="-120"/>
              </a:rPr>
              <a:t>、穿著便服時要</a:t>
            </a:r>
            <a:r>
              <a:rPr lang="zh-TW" altLang="en-US" sz="32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配掛名牌</a:t>
            </a:r>
            <a:r>
              <a:rPr lang="zh-TW" altLang="en-US" sz="3200" dirty="0">
                <a:latin typeface="標楷體" panose="03000509000000000000" pitchFamily="65" charset="-120"/>
                <a:ea typeface="標楷體" panose="03000509000000000000" pitchFamily="65" charset="-120"/>
              </a:rPr>
              <a:t>，請為孩子</a:t>
            </a:r>
            <a:r>
              <a:rPr lang="zh-TW" altLang="en-US" sz="32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準備</a:t>
            </a:r>
            <a:endParaRPr lang="en-US" altLang="zh-TW" sz="3200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en-US" sz="3200" dirty="0">
                <a:latin typeface="標楷體" panose="03000509000000000000" pitchFamily="65" charset="-120"/>
                <a:ea typeface="標楷體" panose="03000509000000000000" pitchFamily="65" charset="-120"/>
              </a:rPr>
              <a:t> </a:t>
            </a:r>
            <a:r>
              <a:rPr lang="zh-TW" altLang="en-US" sz="32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   好</a:t>
            </a:r>
            <a:r>
              <a:rPr lang="zh-TW" altLang="en-US" sz="3200" dirty="0">
                <a:latin typeface="標楷體" panose="03000509000000000000" pitchFamily="65" charset="-120"/>
                <a:ea typeface="標楷體" panose="03000509000000000000" pitchFamily="65" charset="-120"/>
              </a:rPr>
              <a:t>名牌套。</a:t>
            </a:r>
          </a:p>
          <a:p>
            <a:r>
              <a:rPr lang="zh-TW" altLang="en-US" sz="32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四</a:t>
            </a:r>
            <a:r>
              <a:rPr lang="zh-TW" altLang="en-US" sz="3200" dirty="0">
                <a:latin typeface="標楷體" panose="03000509000000000000" pitchFamily="65" charset="-120"/>
                <a:ea typeface="標楷體" panose="03000509000000000000" pitchFamily="65" charset="-120"/>
              </a:rPr>
              <a:t>、</a:t>
            </a:r>
            <a:r>
              <a:rPr lang="zh-TW" altLang="en-US" sz="32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帽子</a:t>
            </a:r>
            <a:r>
              <a:rPr lang="zh-TW" altLang="en-US" sz="3200" dirty="0">
                <a:latin typeface="標楷體" panose="03000509000000000000" pitchFamily="65" charset="-120"/>
                <a:ea typeface="標楷體" panose="03000509000000000000" pitchFamily="65" charset="-120"/>
              </a:rPr>
              <a:t>、衣服內緣請註明名牌號碼</a:t>
            </a:r>
            <a:r>
              <a:rPr lang="zh-TW" altLang="en-US" sz="32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。</a:t>
            </a:r>
            <a:endParaRPr lang="en-US" altLang="zh-TW" sz="3200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en-US" sz="32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五</a:t>
            </a:r>
            <a:r>
              <a:rPr lang="zh-TW" altLang="en-US" sz="3200" dirty="0">
                <a:latin typeface="標楷體" panose="03000509000000000000" pitchFamily="65" charset="-120"/>
                <a:ea typeface="標楷體" panose="03000509000000000000" pitchFamily="65" charset="-120"/>
              </a:rPr>
              <a:t>、</a:t>
            </a:r>
            <a:r>
              <a:rPr lang="zh-TW" altLang="en-US" sz="32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頭髮、指甲</a:t>
            </a:r>
            <a:r>
              <a:rPr lang="zh-TW" altLang="en-US" sz="3200" dirty="0">
                <a:latin typeface="標楷體" panose="03000509000000000000" pitchFamily="65" charset="-120"/>
                <a:ea typeface="標楷體" panose="03000509000000000000" pitchFamily="65" charset="-120"/>
              </a:rPr>
              <a:t>應梳理整齊，攜帶手帕、</a:t>
            </a:r>
            <a:r>
              <a:rPr lang="zh-TW" altLang="en-US" sz="32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衛</a:t>
            </a:r>
            <a:endParaRPr lang="en-US" altLang="zh-TW" sz="3200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en-US" sz="32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    生</a:t>
            </a:r>
            <a:r>
              <a:rPr lang="zh-TW" altLang="en-US" sz="3200" dirty="0">
                <a:latin typeface="標楷體" panose="03000509000000000000" pitchFamily="65" charset="-120"/>
                <a:ea typeface="標楷體" panose="03000509000000000000" pitchFamily="65" charset="-120"/>
              </a:rPr>
              <a:t>紙、水杯或水壺。</a:t>
            </a:r>
          </a:p>
        </p:txBody>
      </p:sp>
    </p:spTree>
    <p:extLst>
      <p:ext uri="{BB962C8B-B14F-4D97-AF65-F5344CB8AC3E}">
        <p14:creationId xmlns:p14="http://schemas.microsoft.com/office/powerpoint/2010/main" val="154021059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539552" y="404664"/>
            <a:ext cx="8208912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sz="44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請假</a:t>
            </a:r>
          </a:p>
          <a:p>
            <a:r>
              <a:rPr lang="zh-TW" altLang="en-US" sz="3200" dirty="0">
                <a:latin typeface="標楷體" panose="03000509000000000000" pitchFamily="65" charset="-120"/>
                <a:ea typeface="標楷體" panose="03000509000000000000" pitchFamily="65" charset="-120"/>
              </a:rPr>
              <a:t>學生病假、事假、或其他原因無法前來上課，請家長事先打電話</a:t>
            </a:r>
            <a:r>
              <a:rPr lang="zh-TW" altLang="en-US" sz="32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通知導師</a:t>
            </a:r>
            <a:r>
              <a:rPr lang="zh-TW" altLang="en-US" sz="3200" dirty="0">
                <a:latin typeface="標楷體" panose="03000509000000000000" pitchFamily="65" charset="-120"/>
                <a:ea typeface="標楷體" panose="03000509000000000000" pitchFamily="65" charset="-120"/>
              </a:rPr>
              <a:t>或電洽（</a:t>
            </a:r>
            <a:r>
              <a:rPr lang="en-US" altLang="zh-TW" sz="3200" dirty="0">
                <a:latin typeface="標楷體" panose="03000509000000000000" pitchFamily="65" charset="-120"/>
                <a:ea typeface="標楷體" panose="03000509000000000000" pitchFamily="65" charset="-120"/>
              </a:rPr>
              <a:t>03</a:t>
            </a:r>
            <a:r>
              <a:rPr lang="zh-TW" altLang="en-US" sz="3200" dirty="0">
                <a:latin typeface="標楷體" panose="03000509000000000000" pitchFamily="65" charset="-120"/>
                <a:ea typeface="標楷體" panose="03000509000000000000" pitchFamily="65" charset="-120"/>
              </a:rPr>
              <a:t>）</a:t>
            </a:r>
            <a:r>
              <a:rPr lang="en-US" altLang="zh-TW" sz="3200" dirty="0">
                <a:latin typeface="標楷體" panose="03000509000000000000" pitchFamily="65" charset="-120"/>
                <a:ea typeface="標楷體" panose="03000509000000000000" pitchFamily="65" charset="-120"/>
              </a:rPr>
              <a:t>456-3830﹟311</a:t>
            </a:r>
            <a:r>
              <a:rPr lang="zh-TW" altLang="en-US" sz="3200" dirty="0">
                <a:latin typeface="標楷體" panose="03000509000000000000" pitchFamily="65" charset="-120"/>
                <a:ea typeface="標楷體" panose="03000509000000000000" pitchFamily="65" charset="-120"/>
              </a:rPr>
              <a:t>（學務處）。</a:t>
            </a:r>
          </a:p>
        </p:txBody>
      </p:sp>
      <p:sp>
        <p:nvSpPr>
          <p:cNvPr id="3" name="矩形 2"/>
          <p:cNvSpPr/>
          <p:nvPr/>
        </p:nvSpPr>
        <p:spPr>
          <a:xfrm>
            <a:off x="543732" y="2852936"/>
            <a:ext cx="8204732" cy="32316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sz="4400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社團</a:t>
            </a:r>
            <a:r>
              <a:rPr lang="en-US" altLang="zh-TW" sz="4400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(</a:t>
            </a:r>
            <a:r>
              <a:rPr lang="zh-TW" altLang="en-US" sz="4400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  <a:hlinkClick r:id="rId2"/>
              </a:rPr>
              <a:t>博覽會連結</a:t>
            </a:r>
            <a:r>
              <a:rPr lang="en-US" altLang="zh-TW" sz="4400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  <a:endParaRPr lang="zh-TW" altLang="en-US" sz="4400" dirty="0">
              <a:solidFill>
                <a:srgbClr val="FF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en-US" sz="3200" dirty="0">
                <a:latin typeface="標楷體" panose="03000509000000000000" pitchFamily="65" charset="-120"/>
                <a:ea typeface="標楷體" panose="03000509000000000000" pitchFamily="65" charset="-120"/>
              </a:rPr>
              <a:t>各類社團有游泳社、跆拳社、圍棋社、美語社、桌球社、足球社、直排輪社、舞蹈社</a:t>
            </a:r>
            <a:r>
              <a:rPr lang="en-US" altLang="zh-TW" sz="3200" dirty="0">
                <a:latin typeface="標楷體" panose="03000509000000000000" pitchFamily="65" charset="-120"/>
                <a:ea typeface="標楷體" panose="03000509000000000000" pitchFamily="65" charset="-120"/>
              </a:rPr>
              <a:t>…</a:t>
            </a:r>
            <a:r>
              <a:rPr lang="zh-TW" altLang="en-US" sz="3200" dirty="0">
                <a:latin typeface="標楷體" panose="03000509000000000000" pitchFamily="65" charset="-120"/>
                <a:ea typeface="標楷體" panose="03000509000000000000" pitchFamily="65" charset="-120"/>
              </a:rPr>
              <a:t>等社團，歡迎新生</a:t>
            </a:r>
            <a:r>
              <a:rPr lang="zh-TW" altLang="en-US" sz="32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加入</a:t>
            </a:r>
            <a:r>
              <a:rPr lang="zh-TW" altLang="en-US" sz="32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。</a:t>
            </a:r>
            <a:r>
              <a:rPr lang="en-US" altLang="zh-TW" sz="3200" dirty="0">
                <a:latin typeface="標楷體" panose="03000509000000000000" pitchFamily="65" charset="-120"/>
                <a:ea typeface="標楷體" panose="03000509000000000000" pitchFamily="65" charset="-120"/>
              </a:rPr>
              <a:t>(</a:t>
            </a:r>
            <a:r>
              <a:rPr lang="zh-TW" altLang="en-US" sz="3200" dirty="0">
                <a:latin typeface="標楷體" panose="03000509000000000000" pitchFamily="65" charset="-120"/>
                <a:ea typeface="標楷體" panose="03000509000000000000" pitchFamily="65" charset="-120"/>
              </a:rPr>
              <a:t>開課狀況將視疫情滾動式調整</a:t>
            </a:r>
            <a:r>
              <a:rPr lang="en-US" altLang="zh-TW" sz="3200" dirty="0"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</a:p>
          <a:p>
            <a:endParaRPr lang="zh-TW" altLang="en-US" sz="32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92420157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512" y="188639"/>
            <a:ext cx="8784976" cy="62169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084940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標題 2"/>
          <p:cNvSpPr>
            <a:spLocks noGrp="1"/>
          </p:cNvSpPr>
          <p:nvPr>
            <p:ph type="title"/>
          </p:nvPr>
        </p:nvSpPr>
        <p:spPr>
          <a:xfrm>
            <a:off x="0" y="548680"/>
            <a:ext cx="3942075" cy="427794"/>
          </a:xfrm>
        </p:spPr>
        <p:txBody>
          <a:bodyPr>
            <a:noAutofit/>
          </a:bodyPr>
          <a:lstStyle/>
          <a:p>
            <a:r>
              <a:rPr lang="zh-TW" altLang="en-US" sz="3600" dirty="0"/>
              <a:t>防疫重點</a:t>
            </a:r>
          </a:p>
        </p:txBody>
      </p:sp>
      <p:sp>
        <p:nvSpPr>
          <p:cNvPr id="6" name="矩形 5"/>
          <p:cNvSpPr/>
          <p:nvPr/>
        </p:nvSpPr>
        <p:spPr>
          <a:xfrm>
            <a:off x="755576" y="1804567"/>
            <a:ext cx="7848872" cy="46166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sz="3000" u="sng" kern="1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有關上下學</a:t>
            </a:r>
            <a:endParaRPr lang="en-US" altLang="zh-TW" sz="3000" u="sng" kern="100" dirty="0">
              <a:solidFill>
                <a:srgbClr val="FF0000"/>
              </a:solidFill>
              <a:latin typeface="標楷體" panose="03000509000000000000" pitchFamily="65" charset="-12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 marL="257175" indent="-257175">
              <a:buFont typeface="標楷體" panose="03000509000000000000" pitchFamily="65" charset="-120"/>
              <a:buChar char="◆"/>
            </a:pPr>
            <a:r>
              <a:rPr lang="en-US" altLang="zh-TW" sz="2400" u="sng" kern="100" dirty="0">
                <a:solidFill>
                  <a:prstClr val="black"/>
                </a:solidFill>
                <a:latin typeface="標楷體" panose="03000509000000000000" pitchFamily="65" charset="-120"/>
                <a:ea typeface="新細明體" panose="02020500000000000000" pitchFamily="18" charset="-120"/>
                <a:cs typeface="Times New Roman" panose="02020603050405020304" pitchFamily="18" charset="0"/>
              </a:rPr>
              <a:t>7</a:t>
            </a:r>
            <a:r>
              <a:rPr lang="zh-TW" altLang="zh-TW" sz="2400" u="sng" kern="100" dirty="0">
                <a:solidFill>
                  <a:prstClr val="black"/>
                </a:solidFill>
                <a:latin typeface="Calibri" panose="020F0502020204030204" pitchFamily="34" charset="0"/>
                <a:ea typeface="標楷體" panose="03000509000000000000" pitchFamily="65" charset="-120"/>
                <a:cs typeface="Times New Roman" panose="02020603050405020304" pitchFamily="18" charset="0"/>
              </a:rPr>
              <a:t>：</a:t>
            </a:r>
            <a:r>
              <a:rPr lang="en-US" altLang="zh-TW" sz="2400" u="sng" kern="100" dirty="0">
                <a:solidFill>
                  <a:prstClr val="black"/>
                </a:solidFill>
                <a:latin typeface="Calibri" panose="020F0502020204030204" pitchFamily="34" charset="0"/>
                <a:ea typeface="標楷體" panose="03000509000000000000" pitchFamily="65" charset="-120"/>
                <a:cs typeface="Times New Roman" panose="02020603050405020304" pitchFamily="18" charset="0"/>
              </a:rPr>
              <a:t>20 - 7</a:t>
            </a:r>
            <a:r>
              <a:rPr lang="zh-TW" altLang="zh-TW" sz="2400" u="sng" kern="100" dirty="0">
                <a:solidFill>
                  <a:prstClr val="black"/>
                </a:solidFill>
                <a:latin typeface="Calibri" panose="020F0502020204030204" pitchFamily="34" charset="0"/>
                <a:ea typeface="標楷體" panose="03000509000000000000" pitchFamily="65" charset="-120"/>
                <a:cs typeface="Times New Roman" panose="02020603050405020304" pitchFamily="18" charset="0"/>
              </a:rPr>
              <a:t>：</a:t>
            </a:r>
            <a:r>
              <a:rPr lang="en-US" altLang="zh-TW" sz="2400" u="sng" kern="100" dirty="0">
                <a:solidFill>
                  <a:prstClr val="black"/>
                </a:solidFill>
                <a:latin typeface="Calibri" panose="020F0502020204030204" pitchFamily="34" charset="0"/>
                <a:ea typeface="標楷體" panose="03000509000000000000" pitchFamily="65" charset="-120"/>
                <a:cs typeface="Times New Roman" panose="02020603050405020304" pitchFamily="18" charset="0"/>
              </a:rPr>
              <a:t>50 </a:t>
            </a:r>
            <a:r>
              <a:rPr lang="zh-TW" altLang="zh-TW" sz="2400" u="sng" kern="100" dirty="0">
                <a:solidFill>
                  <a:prstClr val="black"/>
                </a:solidFill>
                <a:latin typeface="Calibri" panose="020F0502020204030204" pitchFamily="34" charset="0"/>
                <a:ea typeface="標楷體" panose="03000509000000000000" pitchFamily="65" charset="-120"/>
                <a:cs typeface="Times New Roman" panose="02020603050405020304" pitchFamily="18" charset="0"/>
              </a:rPr>
              <a:t>中山東路</a:t>
            </a:r>
            <a:r>
              <a:rPr lang="zh-TW" altLang="en-US" sz="2400" u="sng" kern="100" dirty="0">
                <a:solidFill>
                  <a:prstClr val="black"/>
                </a:solidFill>
                <a:latin typeface="Calibri" panose="020F0502020204030204" pitchFamily="34" charset="0"/>
                <a:ea typeface="標楷體" panose="03000509000000000000" pitchFamily="65" charset="-120"/>
                <a:cs typeface="Times New Roman" panose="02020603050405020304" pitchFamily="18" charset="0"/>
              </a:rPr>
              <a:t>正門開放檢測入學</a:t>
            </a:r>
            <a:r>
              <a:rPr lang="zh-TW" altLang="zh-TW" sz="2400" u="sng" kern="100" dirty="0">
                <a:solidFill>
                  <a:prstClr val="black"/>
                </a:solidFill>
                <a:latin typeface="Calibri" panose="020F0502020204030204" pitchFamily="34" charset="0"/>
                <a:ea typeface="標楷體" panose="03000509000000000000" pitchFamily="65" charset="-120"/>
                <a:cs typeface="Times New Roman" panose="02020603050405020304" pitchFamily="18" charset="0"/>
              </a:rPr>
              <a:t>。</a:t>
            </a:r>
            <a:endParaRPr lang="zh-TW" altLang="zh-TW" sz="2400" u="sng" kern="100" dirty="0">
              <a:solidFill>
                <a:prstClr val="black"/>
              </a:solidFill>
              <a:latin typeface="Calibri" panose="020F0502020204030204" pitchFamily="34" charset="0"/>
              <a:ea typeface="新細明體" panose="02020500000000000000" pitchFamily="18" charset="-120"/>
              <a:cs typeface="Times New Roman" panose="02020603050405020304" pitchFamily="18" charset="0"/>
            </a:endParaRPr>
          </a:p>
          <a:p>
            <a:r>
              <a:rPr lang="en-US" altLang="zh-TW" sz="2400" u="sng" kern="100" dirty="0">
                <a:solidFill>
                  <a:prstClr val="black"/>
                </a:solidFill>
                <a:latin typeface="標楷體" panose="03000509000000000000" pitchFamily="65" charset="-120"/>
                <a:ea typeface="新細明體" panose="02020500000000000000" pitchFamily="18" charset="-120"/>
                <a:cs typeface="Times New Roman" panose="02020603050405020304" pitchFamily="18" charset="0"/>
              </a:rPr>
              <a:t>(</a:t>
            </a:r>
            <a:r>
              <a:rPr lang="zh-TW" altLang="zh-TW" sz="2400" u="sng" kern="100" dirty="0">
                <a:solidFill>
                  <a:prstClr val="black"/>
                </a:solidFill>
                <a:latin typeface="Calibri" panose="020F0502020204030204" pitchFamily="34" charset="0"/>
                <a:ea typeface="標楷體" panose="03000509000000000000" pitchFamily="65" charset="-120"/>
                <a:cs typeface="Times New Roman" panose="02020603050405020304" pitchFamily="18" charset="0"/>
              </a:rPr>
              <a:t>若提早於</a:t>
            </a:r>
            <a:r>
              <a:rPr lang="en-US" altLang="zh-TW" sz="2400" u="sng" kern="100" dirty="0">
                <a:solidFill>
                  <a:prstClr val="black"/>
                </a:solidFill>
                <a:latin typeface="Calibri" panose="020F0502020204030204" pitchFamily="34" charset="0"/>
                <a:ea typeface="標楷體" panose="03000509000000000000" pitchFamily="65" charset="-120"/>
                <a:cs typeface="Times New Roman" panose="02020603050405020304" pitchFamily="18" charset="0"/>
              </a:rPr>
              <a:t>7</a:t>
            </a:r>
            <a:r>
              <a:rPr lang="zh-TW" altLang="zh-TW" sz="2400" u="sng" kern="100" dirty="0">
                <a:solidFill>
                  <a:prstClr val="black"/>
                </a:solidFill>
                <a:latin typeface="Calibri" panose="020F0502020204030204" pitchFamily="34" charset="0"/>
                <a:ea typeface="標楷體" panose="03000509000000000000" pitchFamily="65" charset="-120"/>
                <a:cs typeface="Times New Roman" panose="02020603050405020304" pitchFamily="18" charset="0"/>
              </a:rPr>
              <a:t>：</a:t>
            </a:r>
            <a:r>
              <a:rPr lang="en-US" altLang="zh-TW" sz="2400" u="sng" kern="100" dirty="0">
                <a:solidFill>
                  <a:prstClr val="black"/>
                </a:solidFill>
                <a:latin typeface="Calibri" panose="020F0502020204030204" pitchFamily="34" charset="0"/>
                <a:ea typeface="標楷體" panose="03000509000000000000" pitchFamily="65" charset="-120"/>
                <a:cs typeface="Times New Roman" panose="02020603050405020304" pitchFamily="18" charset="0"/>
              </a:rPr>
              <a:t>20</a:t>
            </a:r>
            <a:r>
              <a:rPr lang="zh-TW" altLang="zh-TW" sz="2400" u="sng" kern="100" dirty="0">
                <a:solidFill>
                  <a:prstClr val="black"/>
                </a:solidFill>
                <a:latin typeface="Calibri" panose="020F0502020204030204" pitchFamily="34" charset="0"/>
                <a:ea typeface="標楷體" panose="03000509000000000000" pitchFamily="65" charset="-120"/>
                <a:cs typeface="Times New Roman" panose="02020603050405020304" pitchFamily="18" charset="0"/>
              </a:rPr>
              <a:t>前到校學生，請到警衛室量</a:t>
            </a:r>
            <a:r>
              <a:rPr lang="zh-TW" altLang="zh-TW" sz="2400" kern="100" dirty="0">
                <a:solidFill>
                  <a:prstClr val="black"/>
                </a:solidFill>
                <a:latin typeface="Calibri" panose="020F0502020204030204" pitchFamily="34" charset="0"/>
                <a:ea typeface="標楷體" panose="03000509000000000000" pitchFamily="65" charset="-120"/>
                <a:cs typeface="Times New Roman" panose="02020603050405020304" pitchFamily="18" charset="0"/>
              </a:rPr>
              <a:t>測體溫後，</a:t>
            </a:r>
            <a:r>
              <a:rPr lang="zh-TW" altLang="en-US" sz="2400" kern="100" dirty="0">
                <a:solidFill>
                  <a:prstClr val="black"/>
                </a:solidFill>
                <a:latin typeface="Calibri" panose="020F0502020204030204" pitchFamily="34" charset="0"/>
                <a:ea typeface="標楷體" panose="03000509000000000000" pitchFamily="65" charset="-120"/>
                <a:cs typeface="Times New Roman" panose="02020603050405020304" pitchFamily="18" charset="0"/>
              </a:rPr>
              <a:t>由警衛引導至</a:t>
            </a:r>
            <a:r>
              <a:rPr lang="zh-TW" altLang="zh-TW" sz="2400" kern="100" dirty="0">
                <a:solidFill>
                  <a:srgbClr val="FF0000"/>
                </a:solidFill>
                <a:latin typeface="Calibri" panose="020F0502020204030204" pitchFamily="34" charset="0"/>
                <a:ea typeface="標楷體" panose="03000509000000000000" pitchFamily="65" charset="-120"/>
                <a:cs typeface="Times New Roman" panose="02020603050405020304" pitchFamily="18" charset="0"/>
              </a:rPr>
              <a:t>辦公室</a:t>
            </a:r>
            <a:r>
              <a:rPr lang="zh-TW" altLang="en-US" sz="2400" kern="100" dirty="0">
                <a:solidFill>
                  <a:srgbClr val="FF0000"/>
                </a:solidFill>
                <a:latin typeface="Calibri" panose="020F0502020204030204" pitchFamily="34" charset="0"/>
                <a:ea typeface="標楷體" panose="03000509000000000000" pitchFamily="65" charset="-120"/>
                <a:cs typeface="Times New Roman" panose="02020603050405020304" pitchFamily="18" charset="0"/>
              </a:rPr>
              <a:t>前中庭樓梯</a:t>
            </a:r>
            <a:r>
              <a:rPr lang="zh-TW" altLang="zh-TW" sz="2400" kern="100" dirty="0">
                <a:solidFill>
                  <a:srgbClr val="FF0000"/>
                </a:solidFill>
                <a:latin typeface="Calibri" panose="020F0502020204030204" pitchFamily="34" charset="0"/>
                <a:ea typeface="標楷體" panose="03000509000000000000" pitchFamily="65" charset="-120"/>
                <a:cs typeface="Times New Roman" panose="02020603050405020304" pitchFamily="18" charset="0"/>
              </a:rPr>
              <a:t>集合</a:t>
            </a:r>
            <a:r>
              <a:rPr lang="zh-TW" altLang="en-US" sz="2400" kern="100" dirty="0">
                <a:solidFill>
                  <a:prstClr val="black"/>
                </a:solidFill>
                <a:latin typeface="Calibri" panose="020F0502020204030204" pitchFamily="34" charset="0"/>
                <a:ea typeface="標楷體" panose="03000509000000000000" pitchFamily="65" charset="-120"/>
                <a:cs typeface="Times New Roman" panose="02020603050405020304" pitchFamily="18" charset="0"/>
              </a:rPr>
              <a:t>，</a:t>
            </a:r>
            <a:r>
              <a:rPr lang="zh-TW" altLang="en-US" sz="2400" kern="100" dirty="0">
                <a:solidFill>
                  <a:srgbClr val="FF0000"/>
                </a:solidFill>
                <a:latin typeface="Calibri" panose="020F0502020204030204" pitchFamily="34" charset="0"/>
                <a:ea typeface="標楷體" panose="03000509000000000000" pitchFamily="65" charset="-120"/>
                <a:cs typeface="Times New Roman" panose="02020603050405020304" pitchFamily="18" charset="0"/>
              </a:rPr>
              <a:t>家長不得陪同等待</a:t>
            </a:r>
            <a:r>
              <a:rPr lang="en-US" altLang="zh-TW" sz="2400" kern="100" dirty="0" smtClean="0">
                <a:solidFill>
                  <a:prstClr val="black"/>
                </a:solidFill>
                <a:latin typeface="Calibri" panose="020F0502020204030204" pitchFamily="34" charset="0"/>
                <a:ea typeface="標楷體" panose="03000509000000000000" pitchFamily="65" charset="-120"/>
                <a:cs typeface="Times New Roman" panose="02020603050405020304" pitchFamily="18" charset="0"/>
              </a:rPr>
              <a:t>)</a:t>
            </a:r>
          </a:p>
          <a:p>
            <a:endParaRPr lang="zh-TW" altLang="zh-TW" sz="2400" kern="100" dirty="0">
              <a:solidFill>
                <a:prstClr val="black"/>
              </a:solidFill>
              <a:latin typeface="Calibri" panose="020F0502020204030204" pitchFamily="34" charset="0"/>
              <a:ea typeface="新細明體" panose="02020500000000000000" pitchFamily="18" charset="-120"/>
              <a:cs typeface="Times New Roman" panose="02020603050405020304" pitchFamily="18" charset="0"/>
            </a:endParaRPr>
          </a:p>
          <a:p>
            <a:pPr marL="257175" indent="-257175">
              <a:buFont typeface="標楷體" panose="03000509000000000000" pitchFamily="65" charset="-120"/>
              <a:buChar char="◆"/>
            </a:pPr>
            <a:r>
              <a:rPr lang="zh-TW" altLang="en-US" sz="2400" kern="100" dirty="0">
                <a:solidFill>
                  <a:prstClr val="black"/>
                </a:solidFill>
                <a:latin typeface="Calibri" panose="020F0502020204030204" pitchFamily="34" charset="0"/>
                <a:ea typeface="標楷體" panose="03000509000000000000" pitchFamily="65" charset="-120"/>
                <a:cs typeface="Times New Roman" panose="02020603050405020304" pitchFamily="18" charset="0"/>
              </a:rPr>
              <a:t>上學需</a:t>
            </a:r>
            <a:r>
              <a:rPr lang="zh-TW" altLang="en-US" sz="2400" kern="100" dirty="0">
                <a:solidFill>
                  <a:srgbClr val="FF0000"/>
                </a:solidFill>
                <a:latin typeface="Calibri" panose="020F0502020204030204" pitchFamily="34" charset="0"/>
                <a:ea typeface="標楷體" panose="03000509000000000000" pitchFamily="65" charset="-120"/>
                <a:cs typeface="Times New Roman" panose="02020603050405020304" pitchFamily="18" charset="0"/>
              </a:rPr>
              <a:t>全程戴口罩</a:t>
            </a:r>
            <a:r>
              <a:rPr lang="zh-TW" altLang="en-US" sz="2400" kern="100" dirty="0" smtClean="0">
                <a:solidFill>
                  <a:prstClr val="black"/>
                </a:solidFill>
                <a:latin typeface="Calibri" panose="020F0502020204030204" pitchFamily="34" charset="0"/>
                <a:ea typeface="標楷體" panose="03000509000000000000" pitchFamily="65" charset="-120"/>
                <a:cs typeface="Times New Roman" panose="02020603050405020304" pitchFamily="18" charset="0"/>
              </a:rPr>
              <a:t>。</a:t>
            </a:r>
            <a:endParaRPr lang="en-US" altLang="zh-TW" sz="2400" kern="100" dirty="0" smtClean="0">
              <a:solidFill>
                <a:prstClr val="black"/>
              </a:solidFill>
              <a:latin typeface="Calibri" panose="020F0502020204030204" pitchFamily="34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endParaRPr lang="en-US" altLang="zh-TW" sz="2400" kern="100" dirty="0">
              <a:solidFill>
                <a:prstClr val="black"/>
              </a:solidFill>
              <a:latin typeface="Calibri" panose="020F0502020204030204" pitchFamily="34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 marL="257175" indent="-257175">
              <a:buFont typeface="標楷體" panose="03000509000000000000" pitchFamily="65" charset="-120"/>
              <a:buChar char="◆"/>
            </a:pPr>
            <a:r>
              <a:rPr lang="zh-TW" altLang="en-US" sz="2400" kern="100" dirty="0">
                <a:solidFill>
                  <a:prstClr val="black"/>
                </a:solidFill>
                <a:latin typeface="Calibri" panose="020F0502020204030204" pitchFamily="34" charset="0"/>
                <a:ea typeface="標楷體" panose="03000509000000000000" pitchFamily="65" charset="-120"/>
                <a:cs typeface="Times New Roman" panose="02020603050405020304" pitchFamily="18" charset="0"/>
              </a:rPr>
              <a:t>搭乘學校公車</a:t>
            </a:r>
            <a:r>
              <a:rPr lang="zh-TW" altLang="en-US" sz="2400" kern="100" dirty="0">
                <a:solidFill>
                  <a:srgbClr val="FF0000"/>
                </a:solidFill>
                <a:latin typeface="Calibri" panose="020F0502020204030204" pitchFamily="34" charset="0"/>
                <a:ea typeface="標楷體" panose="03000509000000000000" pitchFamily="65" charset="-120"/>
                <a:cs typeface="Times New Roman" panose="02020603050405020304" pitchFamily="18" charset="0"/>
              </a:rPr>
              <a:t>需全程戴口罩、量體溫</a:t>
            </a:r>
            <a:r>
              <a:rPr lang="zh-TW" altLang="en-US" sz="2400" kern="100" dirty="0" smtClean="0">
                <a:solidFill>
                  <a:prstClr val="black"/>
                </a:solidFill>
                <a:latin typeface="Calibri" panose="020F0502020204030204" pitchFamily="34" charset="0"/>
                <a:ea typeface="標楷體" panose="03000509000000000000" pitchFamily="65" charset="-120"/>
                <a:cs typeface="Times New Roman" panose="02020603050405020304" pitchFamily="18" charset="0"/>
              </a:rPr>
              <a:t>。</a:t>
            </a:r>
            <a:endParaRPr lang="en-US" altLang="zh-TW" sz="2400" kern="100" dirty="0" smtClean="0">
              <a:solidFill>
                <a:prstClr val="black"/>
              </a:solidFill>
              <a:latin typeface="Calibri" panose="020F0502020204030204" pitchFamily="34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endParaRPr lang="en-US" altLang="zh-TW" sz="2400" kern="100" dirty="0">
              <a:solidFill>
                <a:prstClr val="black"/>
              </a:solidFill>
              <a:latin typeface="Calibri" panose="020F0502020204030204" pitchFamily="34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 marL="257175" indent="-257175">
              <a:buFont typeface="標楷體" panose="03000509000000000000" pitchFamily="65" charset="-120"/>
              <a:buChar char="◆"/>
            </a:pPr>
            <a:r>
              <a:rPr lang="zh-TW" altLang="zh-TW" sz="2400" kern="100" dirty="0"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學生體溫量測後入校</a:t>
            </a:r>
            <a:r>
              <a:rPr lang="en-US" altLang="zh-TW" sz="2400" kern="100" dirty="0"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(</a:t>
            </a:r>
            <a:r>
              <a:rPr lang="zh-TW" altLang="en-US" sz="2400" kern="100" dirty="0"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額溫測量</a:t>
            </a:r>
            <a:r>
              <a:rPr lang="en-US" altLang="zh-TW" sz="2400" kern="100" dirty="0"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37.5</a:t>
            </a:r>
            <a:r>
              <a:rPr lang="zh-TW" altLang="en-US" sz="2400" kern="100" dirty="0"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度</a:t>
            </a:r>
            <a:r>
              <a:rPr lang="en-US" altLang="zh-TW" sz="2400" kern="100" dirty="0"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(</a:t>
            </a:r>
            <a:r>
              <a:rPr lang="zh-TW" altLang="en-US" sz="2400" kern="100" dirty="0"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含</a:t>
            </a:r>
            <a:r>
              <a:rPr lang="en-US" altLang="zh-TW" sz="2400" kern="100" dirty="0"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)</a:t>
            </a:r>
            <a:r>
              <a:rPr lang="zh-TW" altLang="en-US" sz="2400" kern="100" dirty="0"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以上，且耳溫複查達</a:t>
            </a:r>
            <a:r>
              <a:rPr lang="en-US" altLang="zh-TW" sz="2400" kern="100" dirty="0"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38</a:t>
            </a:r>
            <a:r>
              <a:rPr lang="zh-TW" altLang="en-US" sz="2400" kern="100" dirty="0"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度</a:t>
            </a:r>
            <a:r>
              <a:rPr lang="en-US" altLang="zh-TW" sz="2400" kern="100" dirty="0"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(</a:t>
            </a:r>
            <a:r>
              <a:rPr lang="zh-TW" altLang="en-US" sz="2400" kern="100" dirty="0"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含</a:t>
            </a:r>
            <a:r>
              <a:rPr lang="en-US" altLang="zh-TW" sz="2400" kern="100" dirty="0"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)</a:t>
            </a:r>
            <a:r>
              <a:rPr lang="zh-TW" altLang="en-US" sz="2400" kern="100" dirty="0" smtClean="0"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以上，學校</a:t>
            </a:r>
            <a:r>
              <a:rPr lang="zh-TW" altLang="en-US" sz="2400" kern="100" dirty="0"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將電話連絡家長，請家長帶學生回家</a:t>
            </a:r>
            <a:r>
              <a:rPr lang="zh-TW" altLang="en-US" sz="2400" kern="100" dirty="0" smtClean="0"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。</a:t>
            </a:r>
            <a:r>
              <a:rPr lang="en-US" altLang="zh-TW" sz="2400" kern="100" dirty="0"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)</a:t>
            </a:r>
            <a:endParaRPr lang="zh-TW" altLang="zh-TW" sz="2400" kern="100" dirty="0">
              <a:latin typeface="標楷體" panose="03000509000000000000" pitchFamily="65" charset="-120"/>
              <a:ea typeface="標楷體" panose="03000509000000000000" pitchFamily="65" charset="-12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9490803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323528" y="404664"/>
            <a:ext cx="8424936" cy="67403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sz="44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健康及生活</a:t>
            </a:r>
            <a:r>
              <a:rPr lang="zh-TW" altLang="en-US" sz="4400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適應</a:t>
            </a:r>
            <a:endParaRPr lang="en-US" altLang="zh-TW" sz="4400" dirty="0" smtClean="0">
              <a:solidFill>
                <a:srgbClr val="FF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endParaRPr lang="zh-TW" altLang="en-US" sz="4400" dirty="0" smtClean="0">
              <a:solidFill>
                <a:srgbClr val="FF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en-US" sz="32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ㄧ、</a:t>
            </a:r>
            <a:r>
              <a:rPr lang="zh-TW" altLang="en-US" sz="3200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親師溝通</a:t>
            </a:r>
            <a:r>
              <a:rPr lang="zh-TW" altLang="en-US" sz="3200" dirty="0" smtClean="0">
                <a:solidFill>
                  <a:srgbClr val="FF0000"/>
                </a:solidFill>
                <a:latin typeface="PMingLiU" panose="02020500000000000000" pitchFamily="18" charset="-120"/>
                <a:ea typeface="PMingLiU" panose="02020500000000000000" pitchFamily="18" charset="-120"/>
              </a:rPr>
              <a:t>：</a:t>
            </a:r>
            <a:r>
              <a:rPr lang="zh-TW" altLang="en-US" sz="32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多</a:t>
            </a:r>
            <a:r>
              <a:rPr lang="zh-TW" altLang="en-US" sz="3200" dirty="0">
                <a:latin typeface="標楷體" panose="03000509000000000000" pitchFamily="65" charset="-120"/>
                <a:ea typeface="標楷體" panose="03000509000000000000" pitchFamily="65" charset="-120"/>
              </a:rPr>
              <a:t>和導師聯繫，使彼此瞭解</a:t>
            </a:r>
            <a:r>
              <a:rPr lang="zh-TW" altLang="en-US" sz="32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孩</a:t>
            </a:r>
            <a:endParaRPr lang="en-US" altLang="zh-TW" sz="3200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en-US" sz="3200" dirty="0">
                <a:latin typeface="標楷體" panose="03000509000000000000" pitchFamily="65" charset="-120"/>
                <a:ea typeface="標楷體" panose="03000509000000000000" pitchFamily="65" charset="-120"/>
              </a:rPr>
              <a:t> </a:t>
            </a:r>
            <a:r>
              <a:rPr lang="zh-TW" altLang="en-US" sz="32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  子</a:t>
            </a:r>
            <a:r>
              <a:rPr lang="zh-TW" altLang="en-US" sz="3200" dirty="0">
                <a:latin typeface="標楷體" panose="03000509000000000000" pitchFamily="65" charset="-120"/>
                <a:ea typeface="標楷體" panose="03000509000000000000" pitchFamily="65" charset="-120"/>
              </a:rPr>
              <a:t>在校、在家情形，利用掌握孩子的</a:t>
            </a:r>
            <a:r>
              <a:rPr lang="zh-TW" altLang="en-US" sz="32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動向</a:t>
            </a:r>
            <a:endParaRPr lang="en-US" altLang="zh-TW" sz="3200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en-US" sz="3200" dirty="0">
                <a:latin typeface="標楷體" panose="03000509000000000000" pitchFamily="65" charset="-120"/>
                <a:ea typeface="標楷體" panose="03000509000000000000" pitchFamily="65" charset="-120"/>
              </a:rPr>
              <a:t> </a:t>
            </a:r>
            <a:r>
              <a:rPr lang="zh-TW" altLang="en-US" sz="32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  並</a:t>
            </a:r>
            <a:r>
              <a:rPr lang="zh-TW" altLang="en-US" sz="3200" dirty="0">
                <a:latin typeface="標楷體" panose="03000509000000000000" pitchFamily="65" charset="-120"/>
                <a:ea typeface="標楷體" panose="03000509000000000000" pitchFamily="65" charset="-120"/>
              </a:rPr>
              <a:t>加強輔導。</a:t>
            </a:r>
            <a:endParaRPr lang="en-US" altLang="zh-TW" sz="3200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endParaRPr lang="zh-TW" altLang="en-US" sz="12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en-US" sz="3200" dirty="0">
                <a:latin typeface="標楷體" panose="03000509000000000000" pitchFamily="65" charset="-120"/>
                <a:ea typeface="標楷體" panose="03000509000000000000" pitchFamily="65" charset="-120"/>
              </a:rPr>
              <a:t>二、</a:t>
            </a:r>
            <a:r>
              <a:rPr lang="zh-TW" altLang="en-US" sz="32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法定</a:t>
            </a:r>
            <a:r>
              <a:rPr lang="zh-TW" altLang="en-US" sz="3200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傳染病</a:t>
            </a:r>
            <a:r>
              <a:rPr lang="zh-TW" altLang="en-US" sz="3200" dirty="0">
                <a:solidFill>
                  <a:srgbClr val="FF0000"/>
                </a:solidFill>
                <a:latin typeface="PMingLiU" panose="02020500000000000000" pitchFamily="18" charset="-120"/>
                <a:ea typeface="PMingLiU" panose="02020500000000000000" pitchFamily="18" charset="-120"/>
              </a:rPr>
              <a:t>：</a:t>
            </a:r>
            <a:r>
              <a:rPr lang="zh-TW" altLang="en-US" sz="32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學生若體溫</a:t>
            </a:r>
            <a:r>
              <a:rPr lang="en-US" altLang="zh-TW" sz="32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38</a:t>
            </a:r>
            <a:r>
              <a:rPr lang="zh-TW" altLang="en-US" sz="3200" dirty="0">
                <a:latin typeface="標楷體" panose="03000509000000000000" pitchFamily="65" charset="-120"/>
                <a:ea typeface="標楷體" panose="03000509000000000000" pitchFamily="65" charset="-120"/>
              </a:rPr>
              <a:t>度以上</a:t>
            </a:r>
            <a:r>
              <a:rPr lang="zh-TW" altLang="en-US" sz="32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、</a:t>
            </a:r>
            <a:r>
              <a:rPr lang="zh-TW" altLang="en-US" sz="3200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罹患</a:t>
            </a:r>
            <a:endParaRPr lang="en-US" altLang="zh-TW" sz="3200" dirty="0" smtClean="0">
              <a:solidFill>
                <a:srgbClr val="FF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en-US" sz="32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</a:t>
            </a:r>
            <a:r>
              <a:rPr lang="zh-TW" altLang="en-US" sz="3200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  </a:t>
            </a:r>
            <a:r>
              <a:rPr lang="zh-TW" altLang="en-US" sz="32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或</a:t>
            </a:r>
            <a:r>
              <a:rPr lang="zh-TW" altLang="en-US" sz="3200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疑似</a:t>
            </a:r>
            <a:r>
              <a:rPr lang="zh-TW" altLang="en-US" sz="32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腸</a:t>
            </a:r>
            <a:r>
              <a:rPr lang="zh-TW" altLang="en-US" sz="3200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病毒</a:t>
            </a:r>
            <a:r>
              <a:rPr lang="zh-TW" altLang="en-US" sz="32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、流感等</a:t>
            </a:r>
            <a:r>
              <a:rPr lang="zh-TW" altLang="en-US" sz="3200" dirty="0">
                <a:latin typeface="標楷體" panose="03000509000000000000" pitchFamily="65" charset="-120"/>
                <a:ea typeface="標楷體" panose="03000509000000000000" pitchFamily="65" charset="-120"/>
              </a:rPr>
              <a:t>法定傳染病</a:t>
            </a:r>
            <a:r>
              <a:rPr lang="zh-TW" altLang="en-US" sz="32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，請讓</a:t>
            </a:r>
            <a:endParaRPr lang="en-US" altLang="zh-TW" sz="3200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en-US" sz="3200" dirty="0">
                <a:latin typeface="標楷體" panose="03000509000000000000" pitchFamily="65" charset="-120"/>
                <a:ea typeface="標楷體" panose="03000509000000000000" pitchFamily="65" charset="-120"/>
              </a:rPr>
              <a:t> </a:t>
            </a:r>
            <a:r>
              <a:rPr lang="zh-TW" altLang="en-US" sz="32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   學生</a:t>
            </a:r>
            <a:r>
              <a:rPr lang="zh-TW" altLang="en-US" sz="32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請假</a:t>
            </a:r>
            <a:r>
              <a:rPr lang="zh-TW" altLang="en-US" sz="3200" dirty="0">
                <a:latin typeface="標楷體" panose="03000509000000000000" pitchFamily="65" charset="-120"/>
                <a:ea typeface="標楷體" panose="03000509000000000000" pitchFamily="65" charset="-120"/>
              </a:rPr>
              <a:t>休養</a:t>
            </a:r>
            <a:r>
              <a:rPr lang="zh-TW" altLang="en-US" sz="32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，以免</a:t>
            </a:r>
            <a:r>
              <a:rPr lang="zh-TW" altLang="en-US" sz="3200" dirty="0">
                <a:latin typeface="標楷體" panose="03000509000000000000" pitchFamily="65" charset="-120"/>
                <a:ea typeface="標楷體" panose="03000509000000000000" pitchFamily="65" charset="-120"/>
              </a:rPr>
              <a:t>群聚感染</a:t>
            </a:r>
            <a:r>
              <a:rPr lang="zh-TW" altLang="en-US" sz="32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。</a:t>
            </a:r>
            <a:endParaRPr lang="en-US" altLang="zh-TW" sz="3200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endParaRPr lang="zh-TW" altLang="en-US" sz="12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en-US" sz="3200" dirty="0">
                <a:latin typeface="標楷體" panose="03000509000000000000" pitchFamily="65" charset="-120"/>
                <a:ea typeface="標楷體" panose="03000509000000000000" pitchFamily="65" charset="-120"/>
              </a:rPr>
              <a:t>三、</a:t>
            </a:r>
            <a:r>
              <a:rPr lang="zh-TW" altLang="en-US" sz="3200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預防注射</a:t>
            </a:r>
            <a:r>
              <a:rPr lang="zh-TW" altLang="en-US" sz="3200" dirty="0">
                <a:solidFill>
                  <a:srgbClr val="FF0000"/>
                </a:solidFill>
                <a:latin typeface="PMingLiU" panose="02020500000000000000" pitchFamily="18" charset="-120"/>
                <a:ea typeface="PMingLiU" panose="02020500000000000000" pitchFamily="18" charset="-120"/>
              </a:rPr>
              <a:t>：</a:t>
            </a:r>
            <a:r>
              <a:rPr lang="zh-TW" altLang="en-US" sz="32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學齡前</a:t>
            </a:r>
            <a:r>
              <a:rPr lang="zh-TW" altLang="en-US" sz="3200" dirty="0">
                <a:latin typeface="標楷體" panose="03000509000000000000" pitchFamily="65" charset="-120"/>
                <a:ea typeface="標楷體" panose="03000509000000000000" pitchFamily="65" charset="-120"/>
              </a:rPr>
              <a:t>未完成（黃卡），請</a:t>
            </a:r>
            <a:r>
              <a:rPr lang="zh-TW" altLang="en-US" sz="32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儘</a:t>
            </a:r>
            <a:endParaRPr lang="en-US" altLang="zh-TW" sz="3200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en-US" sz="3200" dirty="0">
                <a:latin typeface="標楷體" panose="03000509000000000000" pitchFamily="65" charset="-120"/>
                <a:ea typeface="標楷體" panose="03000509000000000000" pitchFamily="65" charset="-120"/>
              </a:rPr>
              <a:t> </a:t>
            </a:r>
            <a:r>
              <a:rPr lang="zh-TW" altLang="en-US" sz="32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   速</a:t>
            </a:r>
            <a:r>
              <a:rPr lang="zh-TW" altLang="en-US" sz="3200" dirty="0">
                <a:latin typeface="標楷體" panose="03000509000000000000" pitchFamily="65" charset="-120"/>
                <a:ea typeface="標楷體" panose="03000509000000000000" pitchFamily="65" charset="-120"/>
              </a:rPr>
              <a:t>帶至醫療院所或衛生所完成注射。</a:t>
            </a:r>
            <a:endParaRPr lang="en-US" altLang="zh-TW" sz="32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endParaRPr lang="en-US" altLang="zh-TW" sz="3200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en-US" sz="3200" dirty="0">
                <a:latin typeface="標楷體" panose="03000509000000000000" pitchFamily="65" charset="-120"/>
                <a:ea typeface="標楷體" panose="03000509000000000000" pitchFamily="65" charset="-120"/>
              </a:rPr>
              <a:t> </a:t>
            </a:r>
            <a:r>
              <a:rPr lang="zh-TW" altLang="en-US" sz="32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   </a:t>
            </a:r>
            <a:endParaRPr lang="zh-TW" altLang="en-US" sz="12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92580140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323528" y="404664"/>
            <a:ext cx="8424936" cy="77251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sz="4000" dirty="0">
                <a:latin typeface="標楷體" panose="03000509000000000000" pitchFamily="65" charset="-120"/>
                <a:ea typeface="標楷體" panose="03000509000000000000" pitchFamily="65" charset="-120"/>
              </a:rPr>
              <a:t>四、</a:t>
            </a:r>
            <a:r>
              <a:rPr lang="zh-TW" altLang="en-US" sz="4000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傷</a:t>
            </a:r>
            <a:r>
              <a:rPr lang="zh-TW" altLang="en-US" sz="40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病接送學生就醫或離</a:t>
            </a:r>
            <a:r>
              <a:rPr lang="zh-TW" altLang="en-US" sz="4000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校</a:t>
            </a:r>
            <a:r>
              <a:rPr lang="zh-TW" altLang="en-US" sz="40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：</a:t>
            </a:r>
            <a:endParaRPr lang="en-US" altLang="zh-TW" sz="4000" dirty="0" smtClean="0">
              <a:solidFill>
                <a:srgbClr val="FF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en-US" sz="40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請</a:t>
            </a:r>
            <a:r>
              <a:rPr lang="zh-TW" altLang="en-US" sz="4000" dirty="0">
                <a:latin typeface="標楷體" panose="03000509000000000000" pitchFamily="65" charset="-120"/>
                <a:ea typeface="標楷體" panose="03000509000000000000" pitchFamily="65" charset="-120"/>
              </a:rPr>
              <a:t>向</a:t>
            </a:r>
            <a:r>
              <a:rPr lang="zh-TW" altLang="en-US" sz="40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導師</a:t>
            </a:r>
            <a:r>
              <a:rPr lang="zh-TW" altLang="en-US" sz="4000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索取外出單</a:t>
            </a:r>
            <a:r>
              <a:rPr lang="zh-TW" altLang="en-US" sz="40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、請</a:t>
            </a:r>
            <a:r>
              <a:rPr lang="zh-TW" altLang="en-US" sz="40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導師在單子上</a:t>
            </a:r>
            <a:r>
              <a:rPr lang="zh-TW" altLang="en-US" sz="4000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簽名</a:t>
            </a:r>
            <a:r>
              <a:rPr lang="zh-TW" altLang="en-US" sz="40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、交給</a:t>
            </a:r>
            <a:r>
              <a:rPr lang="zh-TW" altLang="en-US" sz="4000" dirty="0">
                <a:latin typeface="標楷體" panose="03000509000000000000" pitchFamily="65" charset="-120"/>
                <a:ea typeface="標楷體" panose="03000509000000000000" pitchFamily="65" charset="-120"/>
              </a:rPr>
              <a:t>警衛先生後才能</a:t>
            </a:r>
            <a:r>
              <a:rPr lang="zh-TW" altLang="en-US" sz="40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放行。</a:t>
            </a:r>
            <a:endParaRPr lang="en-US" altLang="zh-TW" sz="4000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endParaRPr lang="en-US" altLang="zh-TW" sz="4000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en-US" sz="40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五、</a:t>
            </a:r>
            <a:r>
              <a:rPr lang="zh-TW" altLang="en-US" sz="40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學生平安保險：</a:t>
            </a:r>
            <a:r>
              <a:rPr lang="zh-TW" altLang="en-US" sz="4000" dirty="0">
                <a:latin typeface="標楷體" panose="03000509000000000000" pitchFamily="65" charset="-120"/>
                <a:ea typeface="標楷體" panose="03000509000000000000" pitchFamily="65" charset="-120"/>
              </a:rPr>
              <a:t>疾病住院、意外傷害急診</a:t>
            </a:r>
            <a:r>
              <a:rPr lang="zh-TW" altLang="en-US" sz="40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、</a:t>
            </a:r>
            <a:r>
              <a:rPr lang="zh-TW" altLang="en-US" sz="4000" dirty="0">
                <a:latin typeface="標楷體" panose="03000509000000000000" pitchFamily="65" charset="-120"/>
                <a:ea typeface="標楷體" panose="03000509000000000000" pitchFamily="65" charset="-120"/>
              </a:rPr>
              <a:t>門診或住院均可申請理賠，若有需要時</a:t>
            </a:r>
            <a:r>
              <a:rPr lang="zh-TW" altLang="en-US" sz="40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可</a:t>
            </a:r>
            <a:r>
              <a:rPr lang="zh-TW" altLang="en-US" sz="4000" dirty="0">
                <a:latin typeface="標楷體" panose="03000509000000000000" pitchFamily="65" charset="-120"/>
                <a:ea typeface="標楷體" panose="03000509000000000000" pitchFamily="65" charset="-120"/>
              </a:rPr>
              <a:t>電洽護理師（</a:t>
            </a:r>
            <a:r>
              <a:rPr lang="en-US" altLang="zh-TW" sz="4000" dirty="0">
                <a:latin typeface="標楷體" panose="03000509000000000000" pitchFamily="65" charset="-120"/>
                <a:ea typeface="標楷體" panose="03000509000000000000" pitchFamily="65" charset="-120"/>
              </a:rPr>
              <a:t>03</a:t>
            </a:r>
            <a:r>
              <a:rPr lang="zh-TW" altLang="en-US" sz="4000" dirty="0">
                <a:latin typeface="標楷體" panose="03000509000000000000" pitchFamily="65" charset="-120"/>
                <a:ea typeface="標楷體" panose="03000509000000000000" pitchFamily="65" charset="-120"/>
              </a:rPr>
              <a:t>）</a:t>
            </a:r>
            <a:r>
              <a:rPr lang="en-US" altLang="zh-TW" sz="40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456-3830</a:t>
            </a:r>
            <a:r>
              <a:rPr lang="zh-TW" altLang="en-US" sz="40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分機</a:t>
            </a:r>
            <a:r>
              <a:rPr lang="en-US" altLang="zh-TW" sz="4000" smtClean="0">
                <a:latin typeface="標楷體" panose="03000509000000000000" pitchFamily="65" charset="-120"/>
                <a:ea typeface="標楷體" panose="03000509000000000000" pitchFamily="65" charset="-120"/>
              </a:rPr>
              <a:t>317</a:t>
            </a:r>
            <a:endParaRPr lang="zh-TW" altLang="en-US" sz="44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en-US" sz="4400" dirty="0">
                <a:latin typeface="標楷體" panose="03000509000000000000" pitchFamily="65" charset="-120"/>
                <a:ea typeface="標楷體" panose="03000509000000000000" pitchFamily="65" charset="-120"/>
              </a:rPr>
              <a:t>    </a:t>
            </a:r>
          </a:p>
          <a:p>
            <a:endParaRPr lang="zh-TW" altLang="en-US" sz="44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endParaRPr lang="en-US" altLang="zh-TW" sz="4400" dirty="0" smtClean="0">
              <a:solidFill>
                <a:srgbClr val="FF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endParaRPr lang="zh-TW" altLang="en-US" sz="4400" dirty="0">
              <a:solidFill>
                <a:srgbClr val="FF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5181840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611560" y="1628800"/>
            <a:ext cx="8229600" cy="5040560"/>
          </a:xfrm>
        </p:spPr>
        <p:txBody>
          <a:bodyPr>
            <a:normAutofit/>
          </a:bodyPr>
          <a:lstStyle/>
          <a:p>
            <a:r>
              <a:rPr lang="en-US" altLang="zh-TW" dirty="0">
                <a:solidFill>
                  <a:srgbClr val="7030A0"/>
                </a:solidFill>
                <a:latin typeface="+mn-ea"/>
              </a:rPr>
              <a:t> </a:t>
            </a:r>
            <a:r>
              <a:rPr lang="zh-TW" altLang="zh-TW" dirty="0" smtClean="0">
                <a:solidFill>
                  <a:schemeClr val="tx1"/>
                </a:solidFill>
                <a:latin typeface="+mn-ea"/>
              </a:rPr>
              <a:t>有</a:t>
            </a:r>
            <a:r>
              <a:rPr lang="zh-TW" altLang="zh-TW" dirty="0">
                <a:solidFill>
                  <a:schemeClr val="tx1"/>
                </a:solidFill>
                <a:latin typeface="+mn-ea"/>
              </a:rPr>
              <a:t>重要事情，該怎麼和學校聯繫？ </a:t>
            </a:r>
            <a:endParaRPr lang="en-US" altLang="zh-TW" dirty="0">
              <a:solidFill>
                <a:schemeClr val="tx1"/>
              </a:solidFill>
              <a:latin typeface="+mn-ea"/>
            </a:endParaRPr>
          </a:p>
          <a:p>
            <a:pPr marL="0" indent="0">
              <a:buNone/>
            </a:pPr>
            <a:r>
              <a:rPr lang="en-US" altLang="zh-TW" dirty="0" smtClean="0">
                <a:solidFill>
                  <a:schemeClr val="tx1"/>
                </a:solidFill>
                <a:latin typeface="+mn-ea"/>
              </a:rPr>
              <a:t>     </a:t>
            </a:r>
            <a:r>
              <a:rPr lang="zh-TW" altLang="zh-TW" dirty="0" smtClean="0">
                <a:solidFill>
                  <a:schemeClr val="tx1"/>
                </a:solidFill>
                <a:latin typeface="+mn-ea"/>
              </a:rPr>
              <a:t>學校</a:t>
            </a:r>
            <a:r>
              <a:rPr lang="zh-TW" altLang="zh-TW" dirty="0">
                <a:solidFill>
                  <a:schemeClr val="tx1"/>
                </a:solidFill>
                <a:latin typeface="+mn-ea"/>
              </a:rPr>
              <a:t>電話：（</a:t>
            </a:r>
            <a:r>
              <a:rPr lang="en-US" altLang="zh-TW" dirty="0">
                <a:solidFill>
                  <a:schemeClr val="tx1"/>
                </a:solidFill>
                <a:latin typeface="+mn-ea"/>
              </a:rPr>
              <a:t>03</a:t>
            </a:r>
            <a:r>
              <a:rPr lang="zh-TW" altLang="zh-TW" dirty="0">
                <a:solidFill>
                  <a:schemeClr val="tx1"/>
                </a:solidFill>
                <a:latin typeface="+mn-ea"/>
              </a:rPr>
              <a:t>）</a:t>
            </a:r>
            <a:r>
              <a:rPr lang="en-US" altLang="zh-TW" dirty="0" smtClean="0">
                <a:solidFill>
                  <a:schemeClr val="tx1"/>
                </a:solidFill>
                <a:latin typeface="+mn-ea"/>
              </a:rPr>
              <a:t>456-3830#</a:t>
            </a:r>
            <a:r>
              <a:rPr lang="zh-TW" altLang="en-US" dirty="0" smtClean="0">
                <a:solidFill>
                  <a:schemeClr val="tx1"/>
                </a:solidFill>
                <a:latin typeface="+mn-ea"/>
              </a:rPr>
              <a:t>各處室分機</a:t>
            </a:r>
            <a:endParaRPr lang="zh-TW" altLang="zh-TW" dirty="0">
              <a:solidFill>
                <a:schemeClr val="tx1"/>
              </a:solidFill>
              <a:latin typeface="+mn-ea"/>
            </a:endParaRPr>
          </a:p>
          <a:p>
            <a:r>
              <a:rPr lang="en-US" altLang="zh-TW" dirty="0">
                <a:solidFill>
                  <a:schemeClr val="tx1"/>
                </a:solidFill>
                <a:latin typeface="+mn-ea"/>
              </a:rPr>
              <a:t> </a:t>
            </a:r>
            <a:r>
              <a:rPr lang="zh-TW" altLang="en-US" dirty="0">
                <a:solidFill>
                  <a:schemeClr val="tx1"/>
                </a:solidFill>
                <a:latin typeface="+mn-ea"/>
              </a:rPr>
              <a:t>以下</a:t>
            </a:r>
            <a:r>
              <a:rPr lang="zh-TW" altLang="zh-TW" dirty="0" smtClean="0">
                <a:solidFill>
                  <a:schemeClr val="tx1"/>
                </a:solidFill>
                <a:latin typeface="+mn-ea"/>
              </a:rPr>
              <a:t>事情，</a:t>
            </a:r>
            <a:r>
              <a:rPr lang="zh-TW" altLang="en-US" dirty="0">
                <a:solidFill>
                  <a:schemeClr val="tx1"/>
                </a:solidFill>
                <a:latin typeface="+mn-ea"/>
              </a:rPr>
              <a:t>可以</a:t>
            </a:r>
            <a:r>
              <a:rPr lang="zh-TW" altLang="zh-TW" b="1" dirty="0" smtClean="0">
                <a:solidFill>
                  <a:srgbClr val="FF0000"/>
                </a:solidFill>
                <a:latin typeface="+mn-ea"/>
              </a:rPr>
              <a:t>先</a:t>
            </a:r>
            <a:r>
              <a:rPr lang="zh-TW" altLang="zh-TW" b="1" dirty="0">
                <a:solidFill>
                  <a:srgbClr val="FF0000"/>
                </a:solidFill>
                <a:latin typeface="+mn-ea"/>
              </a:rPr>
              <a:t>與孩子的級任老師聯繫</a:t>
            </a:r>
            <a:r>
              <a:rPr lang="zh-TW" altLang="zh-TW" dirty="0">
                <a:solidFill>
                  <a:schemeClr val="tx1"/>
                </a:solidFill>
                <a:latin typeface="+mn-ea"/>
              </a:rPr>
              <a:t>，老師會給您</a:t>
            </a:r>
            <a:r>
              <a:rPr lang="zh-TW" altLang="zh-TW" dirty="0" smtClean="0">
                <a:solidFill>
                  <a:schemeClr val="tx1"/>
                </a:solidFill>
                <a:latin typeface="+mn-ea"/>
              </a:rPr>
              <a:t>建議</a:t>
            </a:r>
            <a:r>
              <a:rPr lang="zh-TW" altLang="en-US" dirty="0" smtClean="0">
                <a:solidFill>
                  <a:schemeClr val="tx1"/>
                </a:solidFill>
                <a:latin typeface="+mn-ea"/>
              </a:rPr>
              <a:t>或轉告</a:t>
            </a:r>
            <a:r>
              <a:rPr lang="zh-TW" altLang="zh-TW" dirty="0" smtClean="0">
                <a:solidFill>
                  <a:schemeClr val="tx1"/>
                </a:solidFill>
                <a:latin typeface="+mn-ea"/>
              </a:rPr>
              <a:t>至</a:t>
            </a:r>
            <a:r>
              <a:rPr lang="zh-TW" altLang="zh-TW" dirty="0">
                <a:solidFill>
                  <a:schemeClr val="tx1"/>
                </a:solidFill>
                <a:latin typeface="+mn-ea"/>
              </a:rPr>
              <a:t>相關處室</a:t>
            </a:r>
            <a:r>
              <a:rPr lang="zh-TW" altLang="zh-TW" dirty="0" smtClean="0">
                <a:solidFill>
                  <a:schemeClr val="tx1"/>
                </a:solidFill>
                <a:latin typeface="+mn-ea"/>
              </a:rPr>
              <a:t>辦理</a:t>
            </a:r>
            <a:r>
              <a:rPr lang="zh-TW" altLang="en-US" dirty="0" smtClean="0">
                <a:solidFill>
                  <a:schemeClr val="tx1"/>
                </a:solidFill>
                <a:latin typeface="+mn-ea"/>
              </a:rPr>
              <a:t>：</a:t>
            </a:r>
            <a:endParaRPr lang="en-US" altLang="zh-TW" dirty="0" smtClean="0">
              <a:solidFill>
                <a:schemeClr val="tx1"/>
              </a:solidFill>
              <a:latin typeface="+mn-ea"/>
            </a:endParaRPr>
          </a:p>
          <a:p>
            <a:pPr marL="0" indent="0">
              <a:buNone/>
            </a:pPr>
            <a:r>
              <a:rPr lang="zh-TW" altLang="en-US" dirty="0" smtClean="0">
                <a:solidFill>
                  <a:schemeClr val="tx1"/>
                </a:solidFill>
                <a:latin typeface="+mn-ea"/>
              </a:rPr>
              <a:t>     </a:t>
            </a:r>
            <a:r>
              <a:rPr lang="en-US" altLang="zh-TW" dirty="0" smtClean="0">
                <a:solidFill>
                  <a:schemeClr val="tx1"/>
                </a:solidFill>
                <a:latin typeface="+mn-ea"/>
              </a:rPr>
              <a:t>(</a:t>
            </a:r>
            <a:r>
              <a:rPr lang="zh-TW" altLang="zh-TW" dirty="0" smtClean="0">
                <a:solidFill>
                  <a:schemeClr val="tx1"/>
                </a:solidFill>
                <a:latin typeface="+mn-ea"/>
              </a:rPr>
              <a:t>一</a:t>
            </a:r>
            <a:r>
              <a:rPr lang="en-US" altLang="zh-TW" dirty="0" smtClean="0">
                <a:solidFill>
                  <a:schemeClr val="tx1"/>
                </a:solidFill>
                <a:latin typeface="+mn-ea"/>
              </a:rPr>
              <a:t>)</a:t>
            </a:r>
            <a:r>
              <a:rPr lang="zh-TW" altLang="zh-TW" dirty="0" smtClean="0">
                <a:solidFill>
                  <a:schemeClr val="tx1"/>
                </a:solidFill>
                <a:latin typeface="+mn-ea"/>
              </a:rPr>
              <a:t>請假。</a:t>
            </a:r>
            <a:r>
              <a:rPr lang="en-US" altLang="zh-TW" dirty="0" smtClean="0">
                <a:solidFill>
                  <a:schemeClr val="tx1"/>
                </a:solidFill>
                <a:latin typeface="+mn-ea"/>
              </a:rPr>
              <a:t>	(</a:t>
            </a:r>
            <a:r>
              <a:rPr lang="zh-TW" altLang="zh-TW" dirty="0" smtClean="0">
                <a:solidFill>
                  <a:schemeClr val="tx1"/>
                </a:solidFill>
                <a:latin typeface="+mn-ea"/>
              </a:rPr>
              <a:t>二</a:t>
            </a:r>
            <a:r>
              <a:rPr lang="en-US" altLang="zh-TW" dirty="0" smtClean="0">
                <a:solidFill>
                  <a:schemeClr val="tx1"/>
                </a:solidFill>
                <a:latin typeface="+mn-ea"/>
              </a:rPr>
              <a:t>)</a:t>
            </a:r>
            <a:r>
              <a:rPr lang="zh-TW" altLang="zh-TW" dirty="0" smtClean="0">
                <a:solidFill>
                  <a:schemeClr val="tx1"/>
                </a:solidFill>
                <a:latin typeface="+mn-ea"/>
              </a:rPr>
              <a:t>轉學。</a:t>
            </a:r>
            <a:r>
              <a:rPr lang="en-US" altLang="zh-TW" dirty="0" smtClean="0">
                <a:solidFill>
                  <a:schemeClr val="tx1"/>
                </a:solidFill>
                <a:latin typeface="+mn-ea"/>
              </a:rPr>
              <a:t>    (</a:t>
            </a:r>
            <a:r>
              <a:rPr lang="zh-TW" altLang="zh-TW" dirty="0" smtClean="0">
                <a:solidFill>
                  <a:schemeClr val="tx1"/>
                </a:solidFill>
                <a:latin typeface="+mn-ea"/>
              </a:rPr>
              <a:t>三</a:t>
            </a:r>
            <a:r>
              <a:rPr lang="en-US" altLang="zh-TW" dirty="0" smtClean="0">
                <a:solidFill>
                  <a:schemeClr val="tx1"/>
                </a:solidFill>
                <a:latin typeface="+mn-ea"/>
              </a:rPr>
              <a:t>)</a:t>
            </a:r>
            <a:r>
              <a:rPr lang="zh-TW" altLang="zh-TW" dirty="0" smtClean="0">
                <a:solidFill>
                  <a:schemeClr val="tx1"/>
                </a:solidFill>
                <a:latin typeface="+mn-ea"/>
              </a:rPr>
              <a:t>學習困難。</a:t>
            </a:r>
            <a:endParaRPr lang="en-US" altLang="zh-TW" dirty="0" smtClean="0">
              <a:solidFill>
                <a:schemeClr val="tx1"/>
              </a:solidFill>
              <a:latin typeface="+mn-ea"/>
            </a:endParaRPr>
          </a:p>
          <a:p>
            <a:pPr marL="0" indent="0">
              <a:buNone/>
            </a:pPr>
            <a:r>
              <a:rPr lang="zh-TW" altLang="en-US" dirty="0" smtClean="0">
                <a:solidFill>
                  <a:schemeClr val="tx1"/>
                </a:solidFill>
                <a:latin typeface="+mn-ea"/>
              </a:rPr>
              <a:t>     </a:t>
            </a:r>
            <a:r>
              <a:rPr lang="en-US" altLang="zh-TW" dirty="0" smtClean="0">
                <a:solidFill>
                  <a:schemeClr val="tx1"/>
                </a:solidFill>
                <a:latin typeface="+mn-ea"/>
              </a:rPr>
              <a:t>(</a:t>
            </a:r>
            <a:r>
              <a:rPr lang="zh-TW" altLang="zh-TW" dirty="0" smtClean="0">
                <a:solidFill>
                  <a:schemeClr val="tx1"/>
                </a:solidFill>
                <a:latin typeface="+mn-ea"/>
              </a:rPr>
              <a:t>四</a:t>
            </a:r>
            <a:r>
              <a:rPr lang="en-US" altLang="zh-TW" dirty="0" smtClean="0">
                <a:solidFill>
                  <a:schemeClr val="tx1"/>
                </a:solidFill>
                <a:latin typeface="+mn-ea"/>
              </a:rPr>
              <a:t>)</a:t>
            </a:r>
            <a:r>
              <a:rPr lang="zh-TW" altLang="zh-TW" dirty="0" smtClean="0">
                <a:solidFill>
                  <a:schemeClr val="tx1"/>
                </a:solidFill>
                <a:latin typeface="+mn-ea"/>
              </a:rPr>
              <a:t>行為問題。</a:t>
            </a:r>
            <a:r>
              <a:rPr lang="zh-TW" altLang="en-US" dirty="0" smtClean="0">
                <a:solidFill>
                  <a:schemeClr val="tx1"/>
                </a:solidFill>
                <a:latin typeface="+mn-ea"/>
              </a:rPr>
              <a:t>   </a:t>
            </a:r>
            <a:r>
              <a:rPr lang="en-US" altLang="zh-TW" dirty="0" smtClean="0">
                <a:solidFill>
                  <a:schemeClr val="tx1"/>
                </a:solidFill>
                <a:latin typeface="+mn-ea"/>
              </a:rPr>
              <a:t>(</a:t>
            </a:r>
            <a:r>
              <a:rPr lang="zh-TW" altLang="zh-TW" dirty="0" smtClean="0">
                <a:solidFill>
                  <a:schemeClr val="tx1"/>
                </a:solidFill>
                <a:latin typeface="+mn-ea"/>
              </a:rPr>
              <a:t>五</a:t>
            </a:r>
            <a:r>
              <a:rPr lang="en-US" altLang="zh-TW" dirty="0" smtClean="0">
                <a:solidFill>
                  <a:schemeClr val="tx1"/>
                </a:solidFill>
                <a:latin typeface="+mn-ea"/>
              </a:rPr>
              <a:t>)</a:t>
            </a:r>
            <a:r>
              <a:rPr lang="zh-TW" altLang="zh-TW" dirty="0">
                <a:solidFill>
                  <a:schemeClr val="tx1"/>
                </a:solidFill>
                <a:latin typeface="+mn-ea"/>
              </a:rPr>
              <a:t>對學校建議事項。</a:t>
            </a:r>
            <a:endParaRPr lang="en-US" altLang="zh-TW" dirty="0">
              <a:solidFill>
                <a:schemeClr val="tx1"/>
              </a:solidFill>
              <a:latin typeface="+mn-ea"/>
            </a:endParaRPr>
          </a:p>
          <a:p>
            <a:pPr marL="0" indent="0">
              <a:buNone/>
            </a:pPr>
            <a:r>
              <a:rPr lang="zh-TW" altLang="en-US" dirty="0" smtClean="0">
                <a:solidFill>
                  <a:schemeClr val="tx1"/>
                </a:solidFill>
                <a:latin typeface="+mn-ea"/>
              </a:rPr>
              <a:t>     </a:t>
            </a:r>
            <a:r>
              <a:rPr lang="en-US" altLang="zh-TW" dirty="0" smtClean="0">
                <a:solidFill>
                  <a:schemeClr val="tx1"/>
                </a:solidFill>
                <a:latin typeface="+mn-ea"/>
              </a:rPr>
              <a:t>(</a:t>
            </a:r>
            <a:r>
              <a:rPr lang="zh-TW" altLang="zh-TW" dirty="0" smtClean="0">
                <a:solidFill>
                  <a:schemeClr val="tx1"/>
                </a:solidFill>
                <a:latin typeface="+mn-ea"/>
              </a:rPr>
              <a:t>六</a:t>
            </a:r>
            <a:r>
              <a:rPr lang="en-US" altLang="zh-TW" dirty="0" smtClean="0">
                <a:solidFill>
                  <a:schemeClr val="tx1"/>
                </a:solidFill>
                <a:latin typeface="+mn-ea"/>
              </a:rPr>
              <a:t>)</a:t>
            </a:r>
            <a:r>
              <a:rPr lang="zh-TW" altLang="zh-TW" dirty="0">
                <a:solidFill>
                  <a:schemeClr val="tx1"/>
                </a:solidFill>
                <a:latin typeface="+mn-ea"/>
              </a:rPr>
              <a:t>學校重要行事活動內容</a:t>
            </a:r>
            <a:r>
              <a:rPr lang="en-US" altLang="zh-TW" dirty="0">
                <a:solidFill>
                  <a:schemeClr val="tx1"/>
                </a:solidFill>
                <a:latin typeface="+mn-ea"/>
              </a:rPr>
              <a:t>(</a:t>
            </a:r>
            <a:r>
              <a:rPr lang="zh-TW" altLang="zh-TW" dirty="0">
                <a:solidFill>
                  <a:schemeClr val="tx1"/>
                </a:solidFill>
                <a:latin typeface="+mn-ea"/>
              </a:rPr>
              <a:t>如：成績考查、放假、</a:t>
            </a:r>
            <a:r>
              <a:rPr lang="zh-TW" altLang="zh-TW" dirty="0" smtClean="0">
                <a:solidFill>
                  <a:schemeClr val="tx1"/>
                </a:solidFill>
                <a:latin typeface="+mn-ea"/>
              </a:rPr>
              <a:t>校</a:t>
            </a:r>
            <a:endParaRPr lang="en-US" altLang="zh-TW" dirty="0" smtClean="0">
              <a:solidFill>
                <a:schemeClr val="tx1"/>
              </a:solidFill>
              <a:latin typeface="+mn-ea"/>
            </a:endParaRPr>
          </a:p>
          <a:p>
            <a:pPr marL="0" indent="0">
              <a:buNone/>
            </a:pPr>
            <a:r>
              <a:rPr lang="zh-TW" altLang="en-US" dirty="0">
                <a:solidFill>
                  <a:schemeClr val="tx1"/>
                </a:solidFill>
                <a:latin typeface="+mn-ea"/>
              </a:rPr>
              <a:t> </a:t>
            </a:r>
            <a:r>
              <a:rPr lang="zh-TW" altLang="en-US" dirty="0" smtClean="0">
                <a:solidFill>
                  <a:schemeClr val="tx1"/>
                </a:solidFill>
                <a:latin typeface="+mn-ea"/>
              </a:rPr>
              <a:t>        </a:t>
            </a:r>
            <a:r>
              <a:rPr lang="zh-TW" altLang="zh-TW" dirty="0" smtClean="0">
                <a:solidFill>
                  <a:schemeClr val="tx1"/>
                </a:solidFill>
                <a:latin typeface="+mn-ea"/>
              </a:rPr>
              <a:t>外</a:t>
            </a:r>
            <a:r>
              <a:rPr lang="zh-TW" altLang="en-US" dirty="0">
                <a:solidFill>
                  <a:schemeClr val="tx1"/>
                </a:solidFill>
                <a:latin typeface="+mn-ea"/>
              </a:rPr>
              <a:t>教育</a:t>
            </a:r>
            <a:r>
              <a:rPr lang="zh-TW" altLang="zh-TW" dirty="0">
                <a:solidFill>
                  <a:schemeClr val="tx1"/>
                </a:solidFill>
                <a:latin typeface="+mn-ea"/>
              </a:rPr>
              <a:t>等</a:t>
            </a:r>
            <a:r>
              <a:rPr lang="en-US" altLang="zh-TW" dirty="0">
                <a:solidFill>
                  <a:schemeClr val="tx1"/>
                </a:solidFill>
                <a:latin typeface="+mn-ea"/>
              </a:rPr>
              <a:t>)</a:t>
            </a:r>
            <a:r>
              <a:rPr lang="zh-TW" altLang="zh-TW" dirty="0">
                <a:solidFill>
                  <a:schemeClr val="tx1"/>
                </a:solidFill>
                <a:latin typeface="+mn-ea"/>
              </a:rPr>
              <a:t>。</a:t>
            </a:r>
            <a:r>
              <a:rPr lang="zh-TW" altLang="en-US" dirty="0">
                <a:solidFill>
                  <a:schemeClr val="tx1"/>
                </a:solidFill>
                <a:latin typeface="+mn-ea"/>
              </a:rPr>
              <a:t>  </a:t>
            </a:r>
            <a:endParaRPr lang="en-US" altLang="zh-TW" dirty="0">
              <a:solidFill>
                <a:schemeClr val="tx1"/>
              </a:solidFill>
              <a:latin typeface="+mn-ea"/>
            </a:endParaRPr>
          </a:p>
          <a:p>
            <a:pPr marL="0" indent="0">
              <a:buNone/>
            </a:pPr>
            <a:r>
              <a:rPr lang="zh-TW" altLang="en-US" dirty="0" smtClean="0">
                <a:solidFill>
                  <a:srgbClr val="7030A0"/>
                </a:solidFill>
                <a:latin typeface="+mn-ea"/>
              </a:rPr>
              <a:t>*</a:t>
            </a:r>
            <a:r>
              <a:rPr lang="zh-TW" altLang="en-US" dirty="0">
                <a:solidFill>
                  <a:schemeClr val="tx1"/>
                </a:solidFill>
                <a:latin typeface="+mn-ea"/>
              </a:rPr>
              <a:t>各處室分機</a:t>
            </a:r>
            <a:endParaRPr lang="zh-TW" altLang="zh-TW" dirty="0">
              <a:solidFill>
                <a:schemeClr val="tx1"/>
              </a:solidFill>
              <a:latin typeface="+mn-ea"/>
            </a:endParaRPr>
          </a:p>
          <a:p>
            <a:pPr marL="0" indent="0">
              <a:buNone/>
            </a:pPr>
            <a:endParaRPr lang="zh-TW" altLang="en-US" dirty="0">
              <a:solidFill>
                <a:srgbClr val="7030A0"/>
              </a:solidFill>
              <a:latin typeface="+mn-ea"/>
            </a:endParaRPr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zh-TW" altLang="en-US" dirty="0" smtClean="0">
                <a:solidFill>
                  <a:srgbClr val="C00000"/>
                </a:solidFill>
                <a:latin typeface="微軟正黑體" pitchFamily="34" charset="-120"/>
                <a:ea typeface="微軟正黑體" pitchFamily="34" charset="-120"/>
              </a:rPr>
              <a:t>普仁國小行政流程、教學事項及家長配合事宜</a:t>
            </a:r>
            <a:endParaRPr lang="zh-TW" altLang="en-US" dirty="0">
              <a:solidFill>
                <a:srgbClr val="C00000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4" name="文字方塊 3"/>
          <p:cNvSpPr txBox="1"/>
          <p:nvPr/>
        </p:nvSpPr>
        <p:spPr>
          <a:xfrm>
            <a:off x="3635896" y="5083676"/>
            <a:ext cx="482453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4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教務處</a:t>
            </a:r>
            <a:r>
              <a:rPr lang="en-US" altLang="zh-TW" sz="24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210        </a:t>
            </a:r>
            <a:r>
              <a:rPr lang="zh-TW" altLang="en-US" sz="24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課照班      </a:t>
            </a:r>
            <a:r>
              <a:rPr lang="en-US" altLang="zh-TW" sz="24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212</a:t>
            </a:r>
          </a:p>
          <a:p>
            <a:r>
              <a:rPr lang="zh-TW" altLang="en-US" sz="24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學務處</a:t>
            </a:r>
            <a:r>
              <a:rPr lang="en-US" altLang="zh-TW" sz="24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310        </a:t>
            </a:r>
            <a:r>
              <a:rPr lang="zh-TW" altLang="en-US" sz="24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靜態社團 </a:t>
            </a:r>
            <a:r>
              <a:rPr lang="en-US" altLang="zh-TW" sz="24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312</a:t>
            </a:r>
          </a:p>
          <a:p>
            <a:r>
              <a:rPr lang="zh-TW" altLang="en-US" sz="24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總務處</a:t>
            </a:r>
            <a:r>
              <a:rPr lang="en-US" altLang="zh-TW" sz="24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510        </a:t>
            </a:r>
            <a:r>
              <a:rPr lang="zh-TW" altLang="en-US" sz="24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靜態社團 </a:t>
            </a:r>
            <a:r>
              <a:rPr lang="en-US" altLang="zh-TW" sz="24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314</a:t>
            </a:r>
          </a:p>
          <a:p>
            <a:r>
              <a:rPr lang="zh-TW" altLang="en-US" sz="24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輔導室</a:t>
            </a:r>
            <a:r>
              <a:rPr lang="en-US" altLang="zh-TW" sz="24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610        </a:t>
            </a:r>
            <a:r>
              <a:rPr lang="zh-TW" altLang="en-US" sz="24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學習扶助 </a:t>
            </a:r>
            <a:r>
              <a:rPr lang="en-US" altLang="zh-TW" sz="24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611</a:t>
            </a:r>
          </a:p>
        </p:txBody>
      </p:sp>
    </p:spTree>
    <p:extLst>
      <p:ext uri="{BB962C8B-B14F-4D97-AF65-F5344CB8AC3E}">
        <p14:creationId xmlns:p14="http://schemas.microsoft.com/office/powerpoint/2010/main" val="10448433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323528" y="332656"/>
            <a:ext cx="8424936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sz="40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邀請家長加入本校志工服務隊協助小朋友，有意者請向學務處</a:t>
            </a:r>
            <a:r>
              <a:rPr lang="zh-TW" altLang="en-US" sz="4000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報名</a:t>
            </a:r>
            <a:r>
              <a:rPr lang="en-US" altLang="zh-TW" sz="4000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~</a:t>
            </a:r>
            <a:endParaRPr lang="zh-TW" altLang="en-US" sz="4000" dirty="0">
              <a:solidFill>
                <a:srgbClr val="FF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668538"/>
            <a:ext cx="8424936" cy="45687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8301661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標題 2"/>
          <p:cNvSpPr>
            <a:spLocks noGrp="1"/>
          </p:cNvSpPr>
          <p:nvPr>
            <p:ph type="title"/>
          </p:nvPr>
        </p:nvSpPr>
        <p:spPr>
          <a:xfrm>
            <a:off x="368606" y="548680"/>
            <a:ext cx="3291880" cy="427794"/>
          </a:xfrm>
        </p:spPr>
        <p:txBody>
          <a:bodyPr>
            <a:noAutofit/>
          </a:bodyPr>
          <a:lstStyle/>
          <a:p>
            <a:r>
              <a:rPr lang="zh-TW" altLang="en-US" sz="3600" dirty="0"/>
              <a:t>防疫重點</a:t>
            </a:r>
          </a:p>
        </p:txBody>
      </p:sp>
      <p:sp>
        <p:nvSpPr>
          <p:cNvPr id="6" name="矩形 5"/>
          <p:cNvSpPr/>
          <p:nvPr/>
        </p:nvSpPr>
        <p:spPr>
          <a:xfrm>
            <a:off x="395536" y="1804567"/>
            <a:ext cx="8496944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sz="3000" u="sng" kern="1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有關上下學</a:t>
            </a:r>
            <a:endParaRPr lang="en-US" altLang="zh-TW" sz="3000" u="sng" kern="100" dirty="0">
              <a:solidFill>
                <a:srgbClr val="FF0000"/>
              </a:solidFill>
              <a:latin typeface="標楷體" panose="03000509000000000000" pitchFamily="65" charset="-12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 marL="342900" indent="-342900">
              <a:buFont typeface="Wingdings" panose="05000000000000000000" pitchFamily="2" charset="2"/>
              <a:buChar char="u"/>
            </a:pPr>
            <a:r>
              <a:rPr lang="zh-TW" altLang="en-US" sz="2100" kern="100" dirty="0">
                <a:solidFill>
                  <a:prstClr val="black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依教育部防疫指引：</a:t>
            </a:r>
            <a:r>
              <a:rPr lang="zh-TW" altLang="en-US" sz="2100" kern="1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家長、訪客禁止上課時間進入校園</a:t>
            </a:r>
            <a:r>
              <a:rPr lang="zh-TW" altLang="en-US" sz="2100" kern="100" dirty="0">
                <a:solidFill>
                  <a:prstClr val="black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。需在</a:t>
            </a:r>
            <a:r>
              <a:rPr lang="en-US" altLang="zh-TW" sz="2100" kern="100" dirty="0">
                <a:solidFill>
                  <a:prstClr val="black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9/1</a:t>
            </a:r>
            <a:r>
              <a:rPr lang="zh-TW" altLang="en-US" sz="2100" kern="100" dirty="0">
                <a:solidFill>
                  <a:prstClr val="black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之後入校，</a:t>
            </a:r>
            <a:r>
              <a:rPr lang="zh-TW" altLang="en-US" sz="2100" kern="100" dirty="0" smtClean="0">
                <a:solidFill>
                  <a:prstClr val="black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請洽</a:t>
            </a:r>
            <a:r>
              <a:rPr lang="zh-TW" altLang="en-US" sz="2100" kern="100" dirty="0">
                <a:solidFill>
                  <a:prstClr val="black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各班</a:t>
            </a:r>
            <a:r>
              <a:rPr lang="zh-TW" altLang="en-US" sz="2100" kern="100" dirty="0" smtClean="0">
                <a:solidFill>
                  <a:prstClr val="black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導師申請，轉知輔導室。</a:t>
            </a:r>
            <a:endParaRPr lang="en-US" altLang="zh-TW" sz="2100" kern="100" dirty="0" smtClean="0">
              <a:solidFill>
                <a:prstClr val="black"/>
              </a:solidFill>
              <a:latin typeface="標楷體" panose="03000509000000000000" pitchFamily="65" charset="-12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endParaRPr lang="en-US" altLang="zh-TW" sz="2100" kern="100" dirty="0" smtClean="0">
              <a:solidFill>
                <a:prstClr val="black"/>
              </a:solidFill>
              <a:latin typeface="標楷體" panose="03000509000000000000" pitchFamily="65" charset="-12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 marL="342900" indent="-342900">
              <a:buFont typeface="Wingdings" panose="05000000000000000000" pitchFamily="2" charset="2"/>
              <a:buChar char="u"/>
            </a:pPr>
            <a:r>
              <a:rPr lang="zh-TW" altLang="en-US" sz="2100" kern="100" dirty="0" smtClean="0">
                <a:solidFill>
                  <a:prstClr val="black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本校早上周邊道路壅塞，且</a:t>
            </a:r>
            <a:r>
              <a:rPr lang="zh-TW" altLang="en-US" sz="2100" kern="100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無有適當停車位</a:t>
            </a:r>
            <a:r>
              <a:rPr lang="zh-TW" altLang="en-US" sz="2100" kern="100" dirty="0" smtClean="0">
                <a:solidFill>
                  <a:prstClr val="black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，請注意停車問題。</a:t>
            </a:r>
            <a:endParaRPr lang="en-US" altLang="zh-TW" sz="2100" kern="100" dirty="0" smtClean="0">
              <a:solidFill>
                <a:prstClr val="black"/>
              </a:solidFill>
              <a:latin typeface="標楷體" panose="03000509000000000000" pitchFamily="65" charset="-12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endParaRPr lang="en-US" altLang="zh-TW" sz="2100" kern="100" dirty="0">
              <a:solidFill>
                <a:prstClr val="black"/>
              </a:solidFill>
              <a:latin typeface="標楷體" panose="03000509000000000000" pitchFamily="65" charset="-12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 marL="342900" indent="-342900">
              <a:buFont typeface="Wingdings" panose="05000000000000000000" pitchFamily="2" charset="2"/>
              <a:buChar char="u"/>
            </a:pPr>
            <a:r>
              <a:rPr lang="zh-TW" altLang="zh-TW" sz="2100" u="sng" kern="100" dirty="0" smtClean="0">
                <a:solidFill>
                  <a:prstClr val="black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 </a:t>
            </a:r>
            <a:r>
              <a:rPr lang="en-US" altLang="zh-TW" sz="2100" u="sng" kern="100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9</a:t>
            </a:r>
            <a:r>
              <a:rPr lang="zh-TW" altLang="en-US" sz="2100" u="sng" kern="1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月</a:t>
            </a:r>
            <a:r>
              <a:rPr lang="en-US" altLang="zh-TW" sz="2100" u="sng" kern="1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1</a:t>
            </a:r>
            <a:r>
              <a:rPr lang="zh-TW" altLang="en-US" sz="2100" u="sng" kern="1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日</a:t>
            </a:r>
            <a:r>
              <a:rPr lang="zh-TW" altLang="en-US" sz="2100" kern="100" dirty="0"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當日開放</a:t>
            </a:r>
            <a:r>
              <a:rPr lang="zh-TW" altLang="zh-TW" sz="2100" u="sng" kern="1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家長</a:t>
            </a:r>
            <a:r>
              <a:rPr lang="zh-TW" altLang="en-US" sz="2100" u="sng" kern="1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一位</a:t>
            </a:r>
            <a:r>
              <a:rPr lang="zh-TW" altLang="zh-TW" sz="2100" kern="100" dirty="0"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送孩子至班級後，</a:t>
            </a:r>
            <a:r>
              <a:rPr lang="zh-TW" altLang="en-US" sz="2100" kern="100" dirty="0"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請</a:t>
            </a:r>
            <a:r>
              <a:rPr lang="zh-TW" altLang="en-US" sz="2100" kern="1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立即</a:t>
            </a:r>
            <a:r>
              <a:rPr lang="zh-TW" altLang="zh-TW" sz="2100" kern="1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由警衛室門口</a:t>
            </a:r>
            <a:r>
              <a:rPr lang="zh-TW" altLang="zh-TW" sz="2100" kern="100" dirty="0"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離開學校</a:t>
            </a:r>
            <a:r>
              <a:rPr lang="zh-TW" altLang="en-US" sz="2100" kern="100" dirty="0"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，請勿</a:t>
            </a:r>
            <a:r>
              <a:rPr lang="zh-TW" altLang="en-US" sz="2100" kern="1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逗留</a:t>
            </a:r>
            <a:r>
              <a:rPr lang="zh-TW" altLang="en-US" sz="2100" kern="100" dirty="0"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或</a:t>
            </a:r>
            <a:r>
              <a:rPr lang="zh-TW" altLang="en-US" sz="2100" kern="1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進入</a:t>
            </a:r>
            <a:r>
              <a:rPr lang="zh-TW" altLang="en-US" sz="2100" kern="100" dirty="0"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教室</a:t>
            </a:r>
            <a:r>
              <a:rPr lang="zh-TW" altLang="zh-TW" sz="2100" kern="100" dirty="0"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。</a:t>
            </a:r>
            <a:r>
              <a:rPr lang="zh-TW" altLang="zh-TW" sz="2100" b="1" kern="100" dirty="0">
                <a:solidFill>
                  <a:prstClr val="black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陪同入校的家長請</a:t>
            </a:r>
            <a:r>
              <a:rPr lang="zh-TW" altLang="zh-TW" sz="2100" b="1" kern="1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「配戴口罩、量測體溫</a:t>
            </a:r>
            <a:r>
              <a:rPr lang="zh-TW" altLang="en-US" sz="2100" b="1" kern="1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、實名制登錄</a:t>
            </a:r>
            <a:r>
              <a:rPr lang="zh-TW" altLang="zh-TW" sz="2100" b="1" kern="1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」</a:t>
            </a:r>
            <a:r>
              <a:rPr lang="zh-TW" altLang="zh-TW" sz="2100" b="1" kern="100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。</a:t>
            </a:r>
            <a:endParaRPr lang="en-US" altLang="zh-TW" sz="2100" b="1" kern="100" dirty="0" smtClean="0">
              <a:solidFill>
                <a:srgbClr val="FF0000"/>
              </a:solidFill>
              <a:latin typeface="標楷體" panose="03000509000000000000" pitchFamily="65" charset="-12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endParaRPr lang="en-US" altLang="zh-TW" sz="2100" b="1" kern="100" dirty="0">
              <a:solidFill>
                <a:srgbClr val="FF0000"/>
              </a:solidFill>
              <a:latin typeface="標楷體" panose="03000509000000000000" pitchFamily="65" charset="-12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 marL="342900" indent="-342900">
              <a:buFont typeface="Wingdings" panose="05000000000000000000" pitchFamily="2" charset="2"/>
              <a:buChar char="u"/>
            </a:pPr>
            <a:r>
              <a:rPr lang="zh-TW" altLang="en-US" sz="2100" b="1" kern="100" dirty="0"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放學接送請於校門外接送，</a:t>
            </a:r>
            <a:r>
              <a:rPr lang="zh-TW" altLang="en-US" sz="2100" b="1" kern="1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勿進入校園</a:t>
            </a:r>
            <a:r>
              <a:rPr lang="zh-TW" altLang="en-US" sz="2100" b="1" kern="100" dirty="0" smtClean="0"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。</a:t>
            </a:r>
            <a:endParaRPr lang="en-US" altLang="zh-TW" sz="2100" b="1" kern="100" dirty="0" smtClean="0">
              <a:latin typeface="標楷體" panose="03000509000000000000" pitchFamily="65" charset="-12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endParaRPr lang="en-US" altLang="zh-TW" sz="2100" b="1" kern="100" dirty="0">
              <a:latin typeface="標楷體" panose="03000509000000000000" pitchFamily="65" charset="-12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 marL="342900" indent="-342900">
              <a:buFont typeface="Wingdings" panose="05000000000000000000" pitchFamily="2" charset="2"/>
              <a:buChar char="u"/>
            </a:pPr>
            <a:r>
              <a:rPr lang="zh-TW" altLang="en-US" sz="2100" b="1" kern="100" dirty="0"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提前接孩子回家請先聯絡導師，</a:t>
            </a:r>
            <a:r>
              <a:rPr lang="zh-TW" altLang="en-US" sz="2100" b="1" kern="1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勿進入校園</a:t>
            </a:r>
            <a:r>
              <a:rPr lang="zh-TW" altLang="en-US" sz="2100" b="1" kern="100" dirty="0"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。</a:t>
            </a:r>
            <a:endParaRPr lang="en-US" altLang="zh-TW" sz="2100" b="1" kern="100" dirty="0">
              <a:latin typeface="標楷體" panose="03000509000000000000" pitchFamily="65" charset="-12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 marL="342900" indent="-342900">
              <a:buFont typeface="Wingdings" panose="05000000000000000000" pitchFamily="2" charset="2"/>
              <a:buChar char="u"/>
            </a:pPr>
            <a:endParaRPr lang="zh-TW" altLang="zh-TW" sz="2100" kern="100" dirty="0">
              <a:latin typeface="標楷體" panose="03000509000000000000" pitchFamily="65" charset="-12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 marL="171450" algn="ctr"/>
            <a:endParaRPr lang="zh-TW" altLang="zh-TW" sz="2100" kern="100" dirty="0">
              <a:solidFill>
                <a:prstClr val="black"/>
              </a:solidFill>
              <a:latin typeface="標楷體" panose="03000509000000000000" pitchFamily="65" charset="-120"/>
              <a:ea typeface="標楷體" panose="03000509000000000000" pitchFamily="65" charset="-12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9241831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標題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防疫重點</a:t>
            </a:r>
          </a:p>
        </p:txBody>
      </p:sp>
      <p:sp>
        <p:nvSpPr>
          <p:cNvPr id="4" name="矩形 3"/>
          <p:cNvSpPr/>
          <p:nvPr/>
        </p:nvSpPr>
        <p:spPr>
          <a:xfrm>
            <a:off x="755576" y="2078850"/>
            <a:ext cx="7632848" cy="41088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sz="3000" u="sng" kern="1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有關上課</a:t>
            </a:r>
            <a:endParaRPr lang="en-US" altLang="zh-TW" sz="3000" u="sng" kern="100" dirty="0">
              <a:solidFill>
                <a:srgbClr val="FF0000"/>
              </a:solidFill>
              <a:latin typeface="標楷體" panose="03000509000000000000" pitchFamily="65" charset="-12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 marL="257175" indent="-257175">
              <a:buFont typeface="標楷體" panose="03000509000000000000" pitchFamily="65" charset="-120"/>
              <a:buChar char="◆"/>
            </a:pPr>
            <a:r>
              <a:rPr lang="zh-TW" altLang="en-US" sz="2100" b="1" kern="100" dirty="0">
                <a:solidFill>
                  <a:prstClr val="black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請協助每日</a:t>
            </a:r>
            <a:r>
              <a:rPr lang="zh-TW" altLang="en-US" sz="2100" b="1" kern="1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量測孩子體溫</a:t>
            </a:r>
            <a:r>
              <a:rPr lang="zh-TW" altLang="en-US" sz="2100" b="1" kern="100" dirty="0">
                <a:solidFill>
                  <a:prstClr val="black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並記在</a:t>
            </a:r>
            <a:r>
              <a:rPr lang="zh-TW" altLang="en-US" sz="2100" b="1" kern="1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聯絡簿</a:t>
            </a:r>
            <a:r>
              <a:rPr lang="zh-TW" altLang="en-US" sz="2100" b="1" kern="100" dirty="0">
                <a:solidFill>
                  <a:prstClr val="black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上</a:t>
            </a:r>
            <a:r>
              <a:rPr lang="zh-TW" altLang="en-US" sz="2100" b="1" kern="100" dirty="0" smtClean="0">
                <a:solidFill>
                  <a:prstClr val="black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。</a:t>
            </a:r>
            <a:endParaRPr lang="en-US" altLang="zh-TW" sz="2100" b="1" kern="100" dirty="0" smtClean="0">
              <a:solidFill>
                <a:prstClr val="black"/>
              </a:solidFill>
              <a:latin typeface="標楷體" panose="03000509000000000000" pitchFamily="65" charset="-12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 marL="257175" indent="-257175">
              <a:buFont typeface="標楷體" panose="03000509000000000000" pitchFamily="65" charset="-120"/>
              <a:buChar char="◆"/>
            </a:pPr>
            <a:endParaRPr lang="en-US" altLang="zh-TW" sz="2100" b="1" kern="100" dirty="0">
              <a:solidFill>
                <a:prstClr val="black"/>
              </a:solidFill>
              <a:latin typeface="標楷體" panose="03000509000000000000" pitchFamily="65" charset="-12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 marL="257175" indent="-257175">
              <a:buFont typeface="標楷體" panose="03000509000000000000" pitchFamily="65" charset="-120"/>
              <a:buChar char="◆"/>
            </a:pPr>
            <a:r>
              <a:rPr lang="zh-TW" altLang="en-US" sz="2100" b="1" kern="100" dirty="0">
                <a:solidFill>
                  <a:prstClr val="black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若有</a:t>
            </a:r>
            <a:r>
              <a:rPr lang="zh-TW" altLang="en-US" sz="2100" b="1" kern="1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發燒、咳嗽、嗅覺味覺異常、腹瀉</a:t>
            </a:r>
            <a:r>
              <a:rPr lang="zh-TW" altLang="en-US" sz="2100" b="1" kern="100" dirty="0">
                <a:solidFill>
                  <a:prstClr val="black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等症狀，請帶孩子</a:t>
            </a:r>
            <a:r>
              <a:rPr lang="zh-TW" altLang="en-US" sz="2100" b="1" kern="100" dirty="0" smtClean="0">
                <a:solidFill>
                  <a:prstClr val="black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就醫</a:t>
            </a:r>
            <a:r>
              <a:rPr lang="zh-TW" altLang="en-US" sz="2100" b="1" kern="100" dirty="0">
                <a:solidFill>
                  <a:prstClr val="black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，切勿送來學校，並將就醫結果告知導師</a:t>
            </a:r>
            <a:r>
              <a:rPr lang="zh-TW" altLang="en-US" sz="2100" b="1" kern="100" dirty="0" smtClean="0">
                <a:solidFill>
                  <a:prstClr val="black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。</a:t>
            </a:r>
            <a:endParaRPr lang="en-US" altLang="zh-TW" sz="2100" b="1" kern="100" dirty="0" smtClean="0">
              <a:solidFill>
                <a:prstClr val="black"/>
              </a:solidFill>
              <a:latin typeface="標楷體" panose="03000509000000000000" pitchFamily="65" charset="-12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endParaRPr lang="en-US" altLang="zh-TW" sz="2100" b="1" kern="100" dirty="0">
              <a:solidFill>
                <a:prstClr val="black"/>
              </a:solidFill>
              <a:latin typeface="標楷體" panose="03000509000000000000" pitchFamily="65" charset="-12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 marL="257175" indent="-257175">
              <a:buFont typeface="標楷體" panose="03000509000000000000" pitchFamily="65" charset="-120"/>
              <a:buChar char="◆"/>
            </a:pPr>
            <a:r>
              <a:rPr lang="zh-TW" altLang="en-US" sz="2100" b="1" kern="100" dirty="0">
                <a:solidFill>
                  <a:prstClr val="black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上課全程戴口罩，請為孩子準備</a:t>
            </a:r>
            <a:r>
              <a:rPr lang="en-US" altLang="zh-TW" sz="2100" b="1" kern="1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3~5</a:t>
            </a:r>
            <a:r>
              <a:rPr lang="zh-TW" altLang="en-US" sz="2100" b="1" kern="1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個口罩</a:t>
            </a:r>
            <a:r>
              <a:rPr lang="zh-TW" altLang="en-US" sz="2100" b="1" kern="100" dirty="0">
                <a:solidFill>
                  <a:prstClr val="black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在書包，以利意外汙損可以替換</a:t>
            </a:r>
            <a:r>
              <a:rPr lang="zh-TW" altLang="en-US" sz="2100" b="1" kern="100" dirty="0" smtClean="0">
                <a:solidFill>
                  <a:prstClr val="black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。</a:t>
            </a:r>
            <a:endParaRPr lang="en-US" altLang="zh-TW" sz="2100" b="1" kern="100" dirty="0" smtClean="0">
              <a:solidFill>
                <a:prstClr val="black"/>
              </a:solidFill>
              <a:latin typeface="標楷體" panose="03000509000000000000" pitchFamily="65" charset="-12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endParaRPr lang="en-US" altLang="zh-TW" sz="2100" b="1" kern="100" dirty="0">
              <a:solidFill>
                <a:prstClr val="black"/>
              </a:solidFill>
              <a:latin typeface="標楷體" panose="03000509000000000000" pitchFamily="65" charset="-12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 marL="257175" indent="-257175">
              <a:buFont typeface="標楷體" panose="03000509000000000000" pitchFamily="65" charset="-120"/>
              <a:buChar char="◆"/>
            </a:pPr>
            <a:r>
              <a:rPr lang="zh-TW" altLang="en-US" sz="2100" b="1" kern="100" dirty="0">
                <a:solidFill>
                  <a:prstClr val="black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入校均會指導學生，用</a:t>
            </a:r>
            <a:r>
              <a:rPr lang="zh-TW" altLang="en-US" sz="2100" b="1" kern="1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肥皂洗手</a:t>
            </a:r>
            <a:r>
              <a:rPr lang="zh-TW" altLang="en-US" sz="2100" b="1" kern="100" dirty="0">
                <a:solidFill>
                  <a:prstClr val="black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再進行活動</a:t>
            </a:r>
            <a:r>
              <a:rPr lang="zh-TW" altLang="en-US" sz="2100" b="1" kern="100" dirty="0" smtClean="0">
                <a:solidFill>
                  <a:prstClr val="black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。</a:t>
            </a:r>
            <a:endParaRPr lang="en-US" altLang="zh-TW" sz="2100" b="1" kern="100" dirty="0" smtClean="0">
              <a:solidFill>
                <a:prstClr val="black"/>
              </a:solidFill>
              <a:latin typeface="標楷體" panose="03000509000000000000" pitchFamily="65" charset="-12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endParaRPr lang="en-US" altLang="zh-TW" sz="2100" b="1" kern="100" dirty="0">
              <a:solidFill>
                <a:prstClr val="black"/>
              </a:solidFill>
              <a:latin typeface="標楷體" panose="03000509000000000000" pitchFamily="65" charset="-12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 marL="257175" indent="-257175">
              <a:buFont typeface="標楷體" panose="03000509000000000000" pitchFamily="65" charset="-120"/>
              <a:buChar char="◆"/>
            </a:pPr>
            <a:r>
              <a:rPr lang="zh-TW" altLang="en-US" sz="2100" b="1" kern="100" dirty="0">
                <a:solidFill>
                  <a:prstClr val="black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請為小朋友</a:t>
            </a:r>
            <a:r>
              <a:rPr lang="zh-TW" altLang="en-US" sz="2100" b="1" kern="1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準備適當文具、攜帶衛生紙</a:t>
            </a:r>
            <a:r>
              <a:rPr lang="zh-TW" altLang="en-US" sz="2100" b="1" kern="100" dirty="0">
                <a:solidFill>
                  <a:prstClr val="black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，避免</a:t>
            </a:r>
            <a:r>
              <a:rPr lang="zh-TW" altLang="en-US" sz="2100" b="1" kern="1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相互借用</a:t>
            </a:r>
            <a:r>
              <a:rPr lang="zh-TW" altLang="zh-TW" sz="2100" b="1" kern="100" dirty="0">
                <a:solidFill>
                  <a:prstClr val="black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。</a:t>
            </a:r>
            <a:endParaRPr lang="en-US" altLang="zh-TW" sz="2100" b="1" kern="100" dirty="0">
              <a:solidFill>
                <a:prstClr val="black"/>
              </a:solidFill>
              <a:latin typeface="標楷體" panose="03000509000000000000" pitchFamily="65" charset="-120"/>
              <a:ea typeface="標楷體" panose="03000509000000000000" pitchFamily="65" charset="-12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5694173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標題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防疫重點</a:t>
            </a:r>
          </a:p>
        </p:txBody>
      </p:sp>
      <p:sp>
        <p:nvSpPr>
          <p:cNvPr id="4" name="矩形 3"/>
          <p:cNvSpPr/>
          <p:nvPr/>
        </p:nvSpPr>
        <p:spPr>
          <a:xfrm>
            <a:off x="683568" y="1759153"/>
            <a:ext cx="7488832" cy="41088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sz="3000" u="sng" kern="1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有關飲食</a:t>
            </a:r>
            <a:endParaRPr lang="en-US" altLang="zh-TW" sz="3000" u="sng" kern="100" dirty="0">
              <a:solidFill>
                <a:srgbClr val="FF0000"/>
              </a:solidFill>
              <a:latin typeface="標楷體" panose="03000509000000000000" pitchFamily="65" charset="-12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 marL="342900" indent="-342900">
              <a:buFont typeface="Wingdings" panose="05000000000000000000" pitchFamily="2" charset="2"/>
              <a:buChar char="u"/>
            </a:pPr>
            <a:r>
              <a:rPr lang="zh-TW" altLang="en-US" sz="2100" b="1" kern="100" dirty="0">
                <a:solidFill>
                  <a:prstClr val="black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請為孩子準備</a:t>
            </a:r>
            <a:r>
              <a:rPr lang="zh-TW" altLang="en-US" sz="2100" b="1" kern="1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有蓋子的</a:t>
            </a:r>
            <a:r>
              <a:rPr lang="zh-TW" altLang="en-US" sz="2100" b="1" kern="100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水壺並裝半壺水</a:t>
            </a:r>
            <a:r>
              <a:rPr lang="zh-TW" altLang="en-US" sz="2100" b="1" kern="100" dirty="0" smtClean="0">
                <a:solidFill>
                  <a:prstClr val="black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，</a:t>
            </a:r>
            <a:r>
              <a:rPr lang="zh-TW" altLang="en-US" sz="2100" b="1" kern="100" dirty="0">
                <a:solidFill>
                  <a:prstClr val="black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本校一年級教室內都有飲水機，供孩子裝水飲用。本校飲水機都</a:t>
            </a:r>
            <a:r>
              <a:rPr lang="zh-TW" altLang="en-US" sz="2100" b="1" kern="1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每日由各班進行消毒</a:t>
            </a:r>
            <a:r>
              <a:rPr lang="zh-TW" altLang="en-US" sz="2100" b="1" kern="100" dirty="0">
                <a:solidFill>
                  <a:prstClr val="black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。</a:t>
            </a:r>
            <a:endParaRPr lang="en-US" altLang="zh-TW" sz="2100" b="1" kern="100" dirty="0">
              <a:solidFill>
                <a:prstClr val="black"/>
              </a:solidFill>
              <a:latin typeface="標楷體" panose="03000509000000000000" pitchFamily="65" charset="-12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 marL="257175" indent="-257175">
              <a:buFont typeface="標楷體" panose="03000509000000000000" pitchFamily="65" charset="-120"/>
              <a:buChar char="◆"/>
            </a:pPr>
            <a:r>
              <a:rPr lang="zh-TW" altLang="en-US" sz="2100" b="1" kern="100" dirty="0">
                <a:solidFill>
                  <a:prstClr val="black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請</a:t>
            </a:r>
            <a:r>
              <a:rPr lang="zh-TW" altLang="en-US" sz="2100" b="1" kern="1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儘量讓學生在家用完早餐</a:t>
            </a:r>
            <a:r>
              <a:rPr lang="zh-TW" altLang="en-US" sz="2100" b="1" kern="100" dirty="0">
                <a:solidFill>
                  <a:prstClr val="black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，攜帶早餐僅能</a:t>
            </a:r>
            <a:r>
              <a:rPr lang="zh-TW" altLang="en-US" sz="2100" b="1" kern="1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回到教室</a:t>
            </a:r>
            <a:r>
              <a:rPr lang="zh-TW" altLang="en-US" sz="2100" b="1" kern="100" dirty="0">
                <a:solidFill>
                  <a:prstClr val="black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在自己位置用餐。</a:t>
            </a:r>
            <a:endParaRPr lang="en-US" altLang="zh-TW" sz="2100" b="1" kern="100" dirty="0">
              <a:solidFill>
                <a:prstClr val="black"/>
              </a:solidFill>
              <a:latin typeface="標楷體" panose="03000509000000000000" pitchFamily="65" charset="-12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 marL="257175" indent="-257175">
              <a:buFont typeface="標楷體" panose="03000509000000000000" pitchFamily="65" charset="-120"/>
              <a:buChar char="◆"/>
            </a:pPr>
            <a:r>
              <a:rPr lang="zh-TW" altLang="en-US" sz="2100" b="1" kern="100" dirty="0">
                <a:solidFill>
                  <a:prstClr val="black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請家長準備餐具，建議為</a:t>
            </a:r>
            <a:r>
              <a:rPr lang="zh-TW" altLang="en-US" sz="2100" b="1" kern="1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餐碗、盒型式</a:t>
            </a:r>
            <a:r>
              <a:rPr lang="zh-TW" altLang="en-US" sz="2100" b="1" kern="100" dirty="0">
                <a:solidFill>
                  <a:prstClr val="black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。</a:t>
            </a:r>
            <a:endParaRPr lang="en-US" altLang="zh-TW" sz="2100" b="1" kern="100" dirty="0">
              <a:solidFill>
                <a:prstClr val="black"/>
              </a:solidFill>
              <a:latin typeface="標楷體" panose="03000509000000000000" pitchFamily="65" charset="-12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 marL="257175" indent="-257175">
              <a:buFont typeface="標楷體" panose="03000509000000000000" pitchFamily="65" charset="-120"/>
              <a:buChar char="◆"/>
            </a:pPr>
            <a:r>
              <a:rPr lang="zh-TW" altLang="en-US" sz="2100" b="1" kern="100" dirty="0">
                <a:solidFill>
                  <a:prstClr val="black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本校用餐將採</a:t>
            </a:r>
            <a:r>
              <a:rPr lang="zh-TW" altLang="en-US" sz="2100" b="1" kern="1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固定座位</a:t>
            </a:r>
            <a:r>
              <a:rPr lang="zh-TW" altLang="en-US" sz="2100" b="1" kern="100" dirty="0"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並用</a:t>
            </a:r>
            <a:r>
              <a:rPr lang="zh-TW" altLang="en-US" sz="2100" b="1" kern="1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隔板</a:t>
            </a:r>
            <a:r>
              <a:rPr lang="zh-TW" altLang="en-US" sz="2100" b="1" kern="100" dirty="0"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形式用餐。</a:t>
            </a:r>
            <a:endParaRPr lang="en-US" altLang="zh-TW" sz="2100" b="1" kern="100" dirty="0">
              <a:solidFill>
                <a:prstClr val="black"/>
              </a:solidFill>
              <a:latin typeface="標楷體" panose="03000509000000000000" pitchFamily="65" charset="-12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 marL="257175" indent="-257175">
              <a:buFont typeface="標楷體" panose="03000509000000000000" pitchFamily="65" charset="-120"/>
              <a:buChar char="◆"/>
            </a:pPr>
            <a:r>
              <a:rPr lang="zh-TW" altLang="en-US" sz="2100" b="1" kern="100" dirty="0">
                <a:solidFill>
                  <a:prstClr val="black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服務打菜同學</a:t>
            </a:r>
            <a:r>
              <a:rPr lang="en-US" altLang="zh-TW" sz="2100" b="1" kern="1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(</a:t>
            </a:r>
            <a:r>
              <a:rPr lang="zh-TW" altLang="en-US" sz="2100" b="1" kern="1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開學由學長姊幫忙前</a:t>
            </a:r>
            <a:r>
              <a:rPr lang="en-US" altLang="zh-TW" sz="2100" b="1" kern="1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2</a:t>
            </a:r>
            <a:r>
              <a:rPr lang="zh-TW" altLang="en-US" sz="2100" b="1" kern="1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周</a:t>
            </a:r>
            <a:r>
              <a:rPr lang="en-US" altLang="zh-TW" sz="2100" b="1" kern="1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)</a:t>
            </a:r>
            <a:r>
              <a:rPr lang="zh-TW" altLang="en-US" sz="2100" b="1" kern="100" dirty="0">
                <a:solidFill>
                  <a:prstClr val="black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需</a:t>
            </a:r>
            <a:r>
              <a:rPr lang="zh-TW" altLang="en-US" sz="2100" b="1" kern="1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洗手</a:t>
            </a:r>
            <a:r>
              <a:rPr lang="zh-TW" altLang="en-US" sz="2100" b="1" kern="100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、戴</a:t>
            </a:r>
            <a:r>
              <a:rPr lang="zh-TW" altLang="en-US" sz="2100" b="1" kern="1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口罩、避免交談</a:t>
            </a:r>
            <a:r>
              <a:rPr lang="zh-TW" altLang="en-US" sz="2100" b="1" kern="100" dirty="0">
                <a:solidFill>
                  <a:prstClr val="black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。</a:t>
            </a:r>
            <a:endParaRPr lang="en-US" altLang="zh-TW" sz="2100" b="1" kern="100" dirty="0">
              <a:solidFill>
                <a:prstClr val="black"/>
              </a:solidFill>
              <a:latin typeface="標楷體" panose="03000509000000000000" pitchFamily="65" charset="-12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 marL="257175" indent="-257175">
              <a:buFont typeface="標楷體" panose="03000509000000000000" pitchFamily="65" charset="-120"/>
              <a:buChar char="◆"/>
            </a:pPr>
            <a:r>
              <a:rPr lang="zh-TW" altLang="en-US" sz="2100" b="1" kern="100" dirty="0">
                <a:solidFill>
                  <a:prstClr val="black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用餐完均會指導學生用</a:t>
            </a:r>
            <a:r>
              <a:rPr lang="zh-TW" altLang="en-US" sz="2100" b="1" kern="1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衛生紙擦拭餐具</a:t>
            </a:r>
            <a:r>
              <a:rPr lang="zh-TW" altLang="en-US" sz="2100" b="1" kern="100" dirty="0">
                <a:solidFill>
                  <a:prstClr val="black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，</a:t>
            </a:r>
            <a:r>
              <a:rPr lang="zh-TW" altLang="en-US" sz="2100" b="1" kern="100" dirty="0" smtClean="0">
                <a:solidFill>
                  <a:prstClr val="black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並</a:t>
            </a:r>
            <a:r>
              <a:rPr lang="zh-TW" altLang="en-US" sz="2100" b="1" kern="1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清潔</a:t>
            </a:r>
            <a:r>
              <a:rPr lang="zh-TW" altLang="en-US" sz="2100" b="1" kern="100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桌面</a:t>
            </a:r>
            <a:r>
              <a:rPr lang="zh-TW" altLang="en-US" sz="2100" b="1" kern="100" dirty="0">
                <a:solidFill>
                  <a:prstClr val="black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及</a:t>
            </a:r>
            <a:r>
              <a:rPr lang="zh-TW" altLang="en-US" sz="2100" b="1" kern="1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隔板</a:t>
            </a:r>
            <a:r>
              <a:rPr lang="zh-TW" altLang="en-US" sz="2100" b="1" kern="100" dirty="0">
                <a:solidFill>
                  <a:prstClr val="black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。</a:t>
            </a:r>
            <a:endParaRPr lang="en-US" altLang="zh-TW" sz="2100" b="1" kern="100" dirty="0">
              <a:solidFill>
                <a:prstClr val="black"/>
              </a:solidFill>
              <a:latin typeface="標楷體" panose="03000509000000000000" pitchFamily="65" charset="-12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 marL="257175" indent="-257175">
              <a:buFont typeface="標楷體" panose="03000509000000000000" pitchFamily="65" charset="-120"/>
              <a:buChar char="◆"/>
            </a:pPr>
            <a:endParaRPr lang="en-US" altLang="zh-TW" sz="2100" b="1" kern="100" dirty="0">
              <a:solidFill>
                <a:prstClr val="black"/>
              </a:solidFill>
              <a:latin typeface="標楷體" panose="03000509000000000000" pitchFamily="65" charset="-120"/>
              <a:ea typeface="標楷體" panose="03000509000000000000" pitchFamily="65" charset="-12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9269230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504" y="116633"/>
            <a:ext cx="9036496" cy="66247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02403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9256" y="0"/>
            <a:ext cx="915325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562007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71663" y="1700808"/>
            <a:ext cx="8496943" cy="4065315"/>
          </a:xfrm>
        </p:spPr>
        <p:txBody>
          <a:bodyPr>
            <a:noAutofit/>
          </a:bodyPr>
          <a:lstStyle/>
          <a:p>
            <a:r>
              <a:rPr lang="en-US" altLang="zh-TW" sz="2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7</a:t>
            </a:r>
            <a:r>
              <a:rPr lang="zh-TW" altLang="en-US" sz="2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：</a:t>
            </a:r>
            <a:r>
              <a:rPr lang="en-US" altLang="zh-TW" sz="2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50~8</a:t>
            </a:r>
            <a:r>
              <a:rPr lang="zh-TW" altLang="en-US" sz="2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：</a:t>
            </a:r>
            <a:r>
              <a:rPr lang="en-US" altLang="zh-TW" sz="2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00 </a:t>
            </a:r>
            <a:r>
              <a:rPr lang="zh-TW" altLang="en-US" sz="2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晨讀時間</a:t>
            </a:r>
            <a:endParaRPr lang="en-US" altLang="zh-TW" sz="2800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en-US" altLang="zh-TW" sz="2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8</a:t>
            </a:r>
            <a:r>
              <a:rPr lang="zh-TW" altLang="en-US" sz="2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：</a:t>
            </a:r>
            <a:r>
              <a:rPr lang="en-US" altLang="zh-TW" sz="2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00~8</a:t>
            </a:r>
            <a:r>
              <a:rPr lang="zh-TW" altLang="en-US" sz="2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：</a:t>
            </a:r>
            <a:r>
              <a:rPr lang="en-US" altLang="zh-TW" sz="2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15 </a:t>
            </a:r>
            <a:r>
              <a:rPr lang="zh-TW" altLang="en-US" sz="2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學生整潔活動</a:t>
            </a:r>
            <a:endParaRPr lang="en-US" altLang="zh-TW" sz="2800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en-US" altLang="zh-TW" sz="2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8</a:t>
            </a:r>
            <a:r>
              <a:rPr lang="zh-TW" altLang="en-US" sz="2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：</a:t>
            </a:r>
            <a:r>
              <a:rPr lang="en-US" altLang="zh-TW" sz="2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15~8</a:t>
            </a:r>
            <a:r>
              <a:rPr lang="zh-TW" altLang="en-US" sz="2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：</a:t>
            </a:r>
            <a:r>
              <a:rPr lang="en-US" altLang="zh-TW" sz="2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40  </a:t>
            </a:r>
            <a:r>
              <a:rPr lang="zh-TW" altLang="en-US" sz="2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學生晨會、導師時間</a:t>
            </a:r>
            <a:endParaRPr lang="en-US" altLang="zh-TW" sz="2800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en-US" altLang="zh-TW" sz="2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8</a:t>
            </a:r>
            <a:r>
              <a:rPr lang="zh-TW" altLang="en-US" sz="2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：</a:t>
            </a:r>
            <a:r>
              <a:rPr lang="en-US" altLang="zh-TW" sz="2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45</a:t>
            </a:r>
            <a:r>
              <a:rPr lang="zh-TW" altLang="en-US" sz="2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 第一節上課，上課時間為</a:t>
            </a:r>
            <a:r>
              <a:rPr lang="en-US" altLang="zh-TW" sz="2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40</a:t>
            </a:r>
            <a:r>
              <a:rPr lang="zh-TW" altLang="en-US" sz="2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分鐘</a:t>
            </a:r>
            <a:endParaRPr lang="en-US" altLang="zh-TW" sz="2800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en-US" altLang="zh-TW" sz="2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10</a:t>
            </a:r>
            <a:r>
              <a:rPr lang="zh-TW" altLang="en-US" sz="2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：</a:t>
            </a:r>
            <a:r>
              <a:rPr lang="en-US" altLang="zh-TW" sz="2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15~10</a:t>
            </a:r>
            <a:r>
              <a:rPr lang="zh-TW" altLang="en-US" sz="2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：</a:t>
            </a:r>
            <a:r>
              <a:rPr lang="en-US" altLang="zh-TW" sz="2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30</a:t>
            </a:r>
            <a:r>
              <a:rPr lang="zh-TW" altLang="en-US" sz="2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 課間活動時間</a:t>
            </a:r>
            <a:endParaRPr lang="en-US" altLang="zh-TW" sz="2800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en-US" altLang="zh-TW" sz="2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12</a:t>
            </a:r>
            <a:r>
              <a:rPr lang="zh-TW" altLang="en-US" sz="2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：</a:t>
            </a:r>
            <a:r>
              <a:rPr lang="en-US" altLang="zh-TW" sz="2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00~12</a:t>
            </a:r>
            <a:r>
              <a:rPr lang="zh-TW" altLang="en-US" sz="2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：</a:t>
            </a:r>
            <a:r>
              <a:rPr lang="en-US" altLang="zh-TW" sz="2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40</a:t>
            </a:r>
            <a:r>
              <a:rPr lang="zh-TW" altLang="en-US" sz="2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 學生午餐 </a:t>
            </a:r>
            <a:endParaRPr lang="en-US" altLang="zh-TW" sz="2800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en-US" altLang="zh-TW" sz="2800" b="1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12</a:t>
            </a:r>
            <a:r>
              <a:rPr lang="zh-TW" altLang="en-US" sz="2800" b="1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：</a:t>
            </a:r>
            <a:r>
              <a:rPr lang="en-US" altLang="zh-TW" sz="2800" b="1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40 </a:t>
            </a:r>
            <a:r>
              <a:rPr lang="zh-TW" altLang="en-US" sz="2800" b="1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星期一、三、四、五，半天課放學時間</a:t>
            </a:r>
            <a:endParaRPr lang="en-US" altLang="zh-TW" sz="2800" b="1" dirty="0" smtClean="0">
              <a:solidFill>
                <a:srgbClr val="FF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en-US" altLang="zh-TW" sz="2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12</a:t>
            </a:r>
            <a:r>
              <a:rPr lang="zh-TW" altLang="en-US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：</a:t>
            </a:r>
            <a:r>
              <a:rPr lang="en-US" altLang="zh-TW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40~13</a:t>
            </a:r>
            <a:r>
              <a:rPr lang="zh-TW" altLang="en-US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：</a:t>
            </a:r>
            <a:r>
              <a:rPr lang="en-US" altLang="zh-TW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05</a:t>
            </a:r>
            <a:r>
              <a:rPr lang="zh-TW" altLang="en-US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 午休</a:t>
            </a:r>
            <a:r>
              <a:rPr lang="zh-TW" altLang="en-US" sz="2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時間</a:t>
            </a:r>
            <a:endParaRPr lang="en-US" altLang="zh-TW" sz="2800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en-US" altLang="zh-TW" sz="2800" b="1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15</a:t>
            </a:r>
            <a:r>
              <a:rPr lang="zh-TW" altLang="en-US" sz="2800" b="1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：</a:t>
            </a:r>
            <a:r>
              <a:rPr lang="en-US" altLang="zh-TW" sz="2800" b="1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30</a:t>
            </a:r>
            <a:r>
              <a:rPr lang="zh-TW" altLang="en-US" sz="2800" b="1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星期二整天課放學時間</a:t>
            </a:r>
            <a:endParaRPr lang="zh-TW" altLang="en-US" sz="2800" b="1" dirty="0">
              <a:solidFill>
                <a:srgbClr val="FF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普仁國小學生作息時間簡列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4088924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539552" y="620688"/>
            <a:ext cx="7776864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sz="4400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上學時間</a:t>
            </a:r>
            <a:endParaRPr lang="zh-TW" altLang="en-US" sz="4400" dirty="0">
              <a:solidFill>
                <a:srgbClr val="FF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en-US" sz="3200" dirty="0">
                <a:latin typeface="標楷體" panose="03000509000000000000" pitchFamily="65" charset="-120"/>
                <a:ea typeface="標楷體" panose="03000509000000000000" pitchFamily="65" charset="-120"/>
              </a:rPr>
              <a:t>ㄧ、</a:t>
            </a:r>
            <a:r>
              <a:rPr lang="zh-TW" altLang="en-US" sz="32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早上</a:t>
            </a:r>
            <a:r>
              <a:rPr lang="en-US" altLang="zh-TW" sz="32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7</a:t>
            </a:r>
            <a:r>
              <a:rPr lang="zh-TW" altLang="en-US" sz="32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：</a:t>
            </a:r>
            <a:r>
              <a:rPr lang="en-US" altLang="zh-TW" sz="32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10-7</a:t>
            </a:r>
            <a:r>
              <a:rPr lang="zh-TW" altLang="en-US" sz="32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：</a:t>
            </a:r>
            <a:r>
              <a:rPr lang="en-US" altLang="zh-TW" sz="32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50</a:t>
            </a:r>
            <a:r>
              <a:rPr lang="zh-TW" altLang="en-US" sz="3200" dirty="0">
                <a:latin typeface="標楷體" panose="03000509000000000000" pitchFamily="65" charset="-120"/>
                <a:ea typeface="標楷體" panose="03000509000000000000" pitchFamily="65" charset="-120"/>
              </a:rPr>
              <a:t>設有導護老師及愛心</a:t>
            </a:r>
            <a:endParaRPr lang="en-US" altLang="zh-TW" sz="3200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en-US" sz="32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    志</a:t>
            </a:r>
            <a:r>
              <a:rPr lang="zh-TW" altLang="en-US" sz="3200" dirty="0">
                <a:latin typeface="標楷體" panose="03000509000000000000" pitchFamily="65" charset="-120"/>
                <a:ea typeface="標楷體" panose="03000509000000000000" pitchFamily="65" charset="-120"/>
              </a:rPr>
              <a:t>工協助路口安全，請在這時段上學</a:t>
            </a:r>
            <a:r>
              <a:rPr lang="zh-TW" altLang="en-US" sz="32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。</a:t>
            </a:r>
            <a:endParaRPr lang="en-US" altLang="zh-TW" sz="3200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en-US" sz="32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   （</a:t>
            </a:r>
            <a:r>
              <a:rPr lang="zh-TW" altLang="en-US" sz="3200" dirty="0">
                <a:latin typeface="標楷體" panose="03000509000000000000" pitchFamily="65" charset="-120"/>
                <a:ea typeface="標楷體" panose="03000509000000000000" pitchFamily="65" charset="-120"/>
              </a:rPr>
              <a:t>督促孩子早睡早起）</a:t>
            </a:r>
            <a:endParaRPr lang="en-US" altLang="zh-TW" sz="32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en-US" sz="32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二</a:t>
            </a:r>
            <a:r>
              <a:rPr lang="zh-TW" altLang="en-US" sz="3200" dirty="0">
                <a:latin typeface="標楷體" panose="03000509000000000000" pitchFamily="65" charset="-120"/>
                <a:ea typeface="標楷體" panose="03000509000000000000" pitchFamily="65" charset="-120"/>
              </a:rPr>
              <a:t>、</a:t>
            </a:r>
            <a:r>
              <a:rPr lang="zh-TW" altLang="en-US" sz="3200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早到</a:t>
            </a:r>
            <a:r>
              <a:rPr lang="en-US" altLang="zh-TW" sz="3200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(7</a:t>
            </a:r>
            <a:r>
              <a:rPr lang="zh-TW" altLang="en-US" sz="3200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：</a:t>
            </a:r>
            <a:r>
              <a:rPr lang="en-US" altLang="zh-TW" sz="3200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20</a:t>
            </a:r>
            <a:r>
              <a:rPr lang="zh-TW" altLang="en-US" sz="3200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之前</a:t>
            </a:r>
            <a:r>
              <a:rPr lang="en-US" altLang="zh-TW" sz="3200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  <a:r>
              <a:rPr lang="zh-TW" altLang="en-US" sz="32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集中</a:t>
            </a:r>
            <a:r>
              <a:rPr lang="zh-TW" altLang="en-US" sz="3200" dirty="0">
                <a:latin typeface="標楷體" panose="03000509000000000000" pitchFamily="65" charset="-120"/>
                <a:ea typeface="標楷體" panose="03000509000000000000" pitchFamily="65" charset="-120"/>
              </a:rPr>
              <a:t>在辦公室等待</a:t>
            </a:r>
            <a:r>
              <a:rPr lang="zh-TW" altLang="en-US" sz="32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。</a:t>
            </a:r>
            <a:endParaRPr lang="en-US" altLang="zh-TW" sz="3200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en-US" sz="32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三</a:t>
            </a:r>
            <a:r>
              <a:rPr lang="zh-TW" altLang="en-US" sz="3200" dirty="0">
                <a:latin typeface="標楷體" panose="03000509000000000000" pitchFamily="65" charset="-120"/>
                <a:ea typeface="標楷體" panose="03000509000000000000" pitchFamily="65" charset="-120"/>
              </a:rPr>
              <a:t>、</a:t>
            </a:r>
            <a:r>
              <a:rPr lang="zh-TW" altLang="en-US" sz="32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遲到</a:t>
            </a:r>
            <a:r>
              <a:rPr lang="zh-TW" altLang="en-US" sz="3200" dirty="0">
                <a:latin typeface="標楷體" panose="03000509000000000000" pitchFamily="65" charset="-120"/>
                <a:ea typeface="標楷體" panose="03000509000000000000" pitchFamily="65" charset="-120"/>
              </a:rPr>
              <a:t>會影響作息及學習，亦會</a:t>
            </a:r>
            <a:r>
              <a:rPr lang="zh-TW" altLang="en-US" sz="32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影響生</a:t>
            </a:r>
            <a:endParaRPr lang="en-US" altLang="zh-TW" sz="3200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en-US" sz="32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    活教育競賽班級成績，遲到請由警衛 </a:t>
            </a:r>
            <a:endParaRPr lang="en-US" altLang="zh-TW" sz="3200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en-US" sz="3200" dirty="0">
                <a:latin typeface="標楷體" panose="03000509000000000000" pitchFamily="65" charset="-120"/>
                <a:ea typeface="標楷體" panose="03000509000000000000" pitchFamily="65" charset="-120"/>
              </a:rPr>
              <a:t> </a:t>
            </a:r>
            <a:r>
              <a:rPr lang="zh-TW" altLang="en-US" sz="32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   室側門進入校園。 </a:t>
            </a:r>
            <a:endParaRPr lang="en-US" altLang="zh-TW" sz="3200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en-US" sz="32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        </a:t>
            </a:r>
            <a:endParaRPr lang="zh-TW" altLang="en-US" sz="32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8916506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3.jpeg"/></Relationships>
</file>

<file path=ppt/theme/theme1.xml><?xml version="1.0" encoding="utf-8"?>
<a:theme xmlns:a="http://schemas.openxmlformats.org/drawingml/2006/main" name="2_市鎮">
  <a:themeElements>
    <a:clrScheme name="市鎮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市鎮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市鎮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70000"/>
                <a:satMod val="115000"/>
              </a:schemeClr>
              <a:schemeClr val="phClr">
                <a:tint val="85000"/>
              </a:schemeClr>
            </a:duotone>
          </a:blip>
          <a:tile tx="0" ty="0" sx="85000" sy="85000" flip="none" algn="tl"/>
        </a:blipFill>
        <a:blipFill>
          <a:blip xmlns:r="http://schemas.openxmlformats.org/officeDocument/2006/relationships" r:embed="rId2">
            <a:duotone>
              <a:schemeClr val="phClr">
                <a:shade val="65000"/>
                <a:satMod val="115000"/>
              </a:schemeClr>
              <a:schemeClr val="phClr">
                <a:tint val="85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波形">
  <a:themeElements>
    <a:clrScheme name="波形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波形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波形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860</TotalTime>
  <Words>1789</Words>
  <Application>Microsoft Office PowerPoint</Application>
  <PresentationFormat>如螢幕大小 (4:3)</PresentationFormat>
  <Paragraphs>225</Paragraphs>
  <Slides>23</Slides>
  <Notes>1</Notes>
  <HiddenSlides>0</HiddenSlides>
  <MMClips>0</MMClips>
  <ScaleCrop>false</ScaleCrop>
  <HeadingPairs>
    <vt:vector size="6" baseType="variant">
      <vt:variant>
        <vt:lpstr>使用字型</vt:lpstr>
      </vt:variant>
      <vt:variant>
        <vt:i4>12</vt:i4>
      </vt:variant>
      <vt:variant>
        <vt:lpstr>佈景主題</vt:lpstr>
      </vt:variant>
      <vt:variant>
        <vt:i4>2</vt:i4>
      </vt:variant>
      <vt:variant>
        <vt:lpstr>投影片標題</vt:lpstr>
      </vt:variant>
      <vt:variant>
        <vt:i4>23</vt:i4>
      </vt:variant>
    </vt:vector>
  </HeadingPairs>
  <TitlesOfParts>
    <vt:vector size="37" baseType="lpstr">
      <vt:lpstr>華康標楷體</vt:lpstr>
      <vt:lpstr>微軟正黑體</vt:lpstr>
      <vt:lpstr>新細明體</vt:lpstr>
      <vt:lpstr>新細明體</vt:lpstr>
      <vt:lpstr>標楷體</vt:lpstr>
      <vt:lpstr>Calibri</vt:lpstr>
      <vt:lpstr>Candara</vt:lpstr>
      <vt:lpstr>Georgia</vt:lpstr>
      <vt:lpstr>Symbol</vt:lpstr>
      <vt:lpstr>Times New Roman</vt:lpstr>
      <vt:lpstr>Wingdings</vt:lpstr>
      <vt:lpstr>Wingdings 2</vt:lpstr>
      <vt:lpstr>2_市鎮</vt:lpstr>
      <vt:lpstr>波形</vt:lpstr>
      <vt:lpstr>PowerPoint 簡報</vt:lpstr>
      <vt:lpstr>防疫重點</vt:lpstr>
      <vt:lpstr>防疫重點</vt:lpstr>
      <vt:lpstr>防疫重點</vt:lpstr>
      <vt:lpstr>防疫重點</vt:lpstr>
      <vt:lpstr>PowerPoint 簡報</vt:lpstr>
      <vt:lpstr>PowerPoint 簡報</vt:lpstr>
      <vt:lpstr>普仁國小學生作息時間簡列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普仁國小行政流程、教學事項及家長配合事宜</vt:lpstr>
      <vt:lpstr>PowerPoint 簡報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普仁國小新生家長座談</dc:title>
  <dc:creator>User</dc:creator>
  <cp:lastModifiedBy>user</cp:lastModifiedBy>
  <cp:revision>91</cp:revision>
  <dcterms:created xsi:type="dcterms:W3CDTF">2017-08-29T01:52:58Z</dcterms:created>
  <dcterms:modified xsi:type="dcterms:W3CDTF">2021-08-20T07:41:30Z</dcterms:modified>
</cp:coreProperties>
</file>