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7" r:id="rId3"/>
    <p:sldId id="269" r:id="rId4"/>
    <p:sldId id="350" r:id="rId5"/>
    <p:sldId id="351" r:id="rId6"/>
    <p:sldId id="352" r:id="rId7"/>
    <p:sldId id="354" r:id="rId8"/>
    <p:sldId id="353" r:id="rId9"/>
    <p:sldId id="266" r:id="rId10"/>
    <p:sldId id="258" r:id="rId11"/>
    <p:sldId id="355" r:id="rId12"/>
    <p:sldId id="357" r:id="rId13"/>
    <p:sldId id="359" r:id="rId14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3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300C0-DB87-41C4-A0DC-E02F8FECB114}" type="datetimeFigureOut">
              <a:rPr lang="zh-TW" altLang="en-US" smtClean="0"/>
              <a:t>2021/8/20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3A580-5FA9-4107-AB3B-A6B01C0E4F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0812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99E1F-C448-4EB6-B05A-8777BE681827}" type="datetimeFigureOut">
              <a:rPr lang="zh-TW" altLang="en-US" smtClean="0"/>
              <a:pPr/>
              <a:t>2021/8/20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873AE-DBD5-4000-A1FC-E5A9453BD6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5437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8E58-BBB5-4A30-9000-90832904DDE9}" type="datetimeFigureOut">
              <a:rPr lang="zh-TW" altLang="en-US" smtClean="0"/>
              <a:pPr/>
              <a:t>2021/8/20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9E56-FC43-458C-99E2-FC93277F45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8E58-BBB5-4A30-9000-90832904DDE9}" type="datetimeFigureOut">
              <a:rPr lang="zh-TW" altLang="en-US" smtClean="0"/>
              <a:pPr/>
              <a:t>2021/8/20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9E56-FC43-458C-99E2-FC93277F45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8E58-BBB5-4A30-9000-90832904DDE9}" type="datetimeFigureOut">
              <a:rPr lang="zh-TW" altLang="en-US" smtClean="0"/>
              <a:pPr/>
              <a:t>2021/8/20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9E56-FC43-458C-99E2-FC93277F45E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8E58-BBB5-4A30-9000-90832904DDE9}" type="datetimeFigureOut">
              <a:rPr lang="zh-TW" altLang="en-US" smtClean="0"/>
              <a:pPr/>
              <a:t>2021/8/20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9E56-FC43-458C-99E2-FC93277F45E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8E58-BBB5-4A30-9000-90832904DDE9}" type="datetimeFigureOut">
              <a:rPr lang="zh-TW" altLang="en-US" smtClean="0"/>
              <a:pPr/>
              <a:t>2021/8/20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9E56-FC43-458C-99E2-FC93277F45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8E58-BBB5-4A30-9000-90832904DDE9}" type="datetimeFigureOut">
              <a:rPr lang="zh-TW" altLang="en-US" smtClean="0"/>
              <a:pPr/>
              <a:t>2021/8/20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9E56-FC43-458C-99E2-FC93277F45E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8E58-BBB5-4A30-9000-90832904DDE9}" type="datetimeFigureOut">
              <a:rPr lang="zh-TW" altLang="en-US" smtClean="0"/>
              <a:pPr/>
              <a:t>2021/8/20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9E56-FC43-458C-99E2-FC93277F45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8E58-BBB5-4A30-9000-90832904DDE9}" type="datetimeFigureOut">
              <a:rPr lang="zh-TW" altLang="en-US" smtClean="0"/>
              <a:pPr/>
              <a:t>2021/8/20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9E56-FC43-458C-99E2-FC93277F45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8E58-BBB5-4A30-9000-90832904DDE9}" type="datetimeFigureOut">
              <a:rPr lang="zh-TW" altLang="en-US" smtClean="0"/>
              <a:pPr/>
              <a:t>2021/8/20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9E56-FC43-458C-99E2-FC93277F45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8E58-BBB5-4A30-9000-90832904DDE9}" type="datetimeFigureOut">
              <a:rPr lang="zh-TW" altLang="en-US" smtClean="0"/>
              <a:pPr/>
              <a:t>2021/8/20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9E56-FC43-458C-99E2-FC93277F45E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8E58-BBB5-4A30-9000-90832904DDE9}" type="datetimeFigureOut">
              <a:rPr lang="zh-TW" altLang="en-US" smtClean="0"/>
              <a:pPr/>
              <a:t>2021/8/20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9E56-FC43-458C-99E2-FC93277F45E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BA8E58-BBB5-4A30-9000-90832904DDE9}" type="datetimeFigureOut">
              <a:rPr lang="zh-TW" altLang="en-US" smtClean="0"/>
              <a:pPr/>
              <a:t>2021/8/20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F779E56-FC43-458C-99E2-FC93277F45E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03648" y="1052736"/>
            <a:ext cx="6696744" cy="1470025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普仁國小新生班親會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健康中心業務說明事項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62629"/>
            <a:ext cx="4352925" cy="259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6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3518" y="1008112"/>
            <a:ext cx="8676964" cy="5805264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zh-TW" altLang="en-US" b="1" dirty="0">
                <a:solidFill>
                  <a:srgbClr val="FFFF00"/>
                </a:solidFill>
              </a:rPr>
              <a:t>傳染病防疫</a:t>
            </a:r>
            <a:r>
              <a:rPr lang="zh-TW" altLang="en-US" b="1" dirty="0" smtClean="0">
                <a:solidFill>
                  <a:srgbClr val="FFFF00"/>
                </a:solidFill>
              </a:rPr>
              <a:t>要求</a:t>
            </a:r>
            <a:endParaRPr lang="en-US" altLang="zh-TW" b="1" dirty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en-US" altLang="zh-TW" b="1" dirty="0" smtClean="0"/>
              <a:t>(1)</a:t>
            </a:r>
            <a:r>
              <a:rPr lang="zh-TW" altLang="en-US" b="1" dirty="0" smtClean="0"/>
              <a:t>發燒不入校園</a:t>
            </a:r>
            <a:endParaRPr lang="en-US" altLang="zh-TW" sz="2200" b="1" dirty="0" smtClean="0"/>
          </a:p>
          <a:p>
            <a:pPr indent="-288000">
              <a:spcBef>
                <a:spcPts val="600"/>
              </a:spcBef>
            </a:pPr>
            <a:r>
              <a:rPr lang="zh-TW" altLang="zh-TW" sz="2200" dirty="0">
                <a:solidFill>
                  <a:schemeClr val="tx1"/>
                </a:solidFill>
              </a:rPr>
              <a:t>發燒是</a:t>
            </a:r>
            <a:r>
              <a:rPr lang="zh-TW" altLang="zh-TW" sz="2200" dirty="0" smtClean="0">
                <a:solidFill>
                  <a:schemeClr val="tx1"/>
                </a:solidFill>
              </a:rPr>
              <a:t>症狀非</a:t>
            </a:r>
            <a:r>
              <a:rPr lang="zh-TW" altLang="en-US" sz="2200" dirty="0" smtClean="0">
                <a:solidFill>
                  <a:schemeClr val="tx1"/>
                </a:solidFill>
              </a:rPr>
              <a:t>診斷</a:t>
            </a:r>
            <a:r>
              <a:rPr lang="zh-TW" altLang="zh-TW" sz="2200" dirty="0" smtClean="0">
                <a:solidFill>
                  <a:schemeClr val="tx1"/>
                </a:solidFill>
              </a:rPr>
              <a:t>，發燒期傳染</a:t>
            </a:r>
            <a:r>
              <a:rPr lang="zh-TW" altLang="zh-TW" sz="2200" dirty="0">
                <a:solidFill>
                  <a:schemeClr val="tx1"/>
                </a:solidFill>
              </a:rPr>
              <a:t>力最強</a:t>
            </a:r>
            <a:r>
              <a:rPr lang="zh-TW" altLang="zh-TW" sz="2200" dirty="0" smtClean="0">
                <a:solidFill>
                  <a:schemeClr val="tx1"/>
                </a:solidFill>
              </a:rPr>
              <a:t>，</a:t>
            </a:r>
            <a:r>
              <a:rPr lang="zh-TW" altLang="zh-TW" sz="2200" dirty="0" smtClean="0">
                <a:solidFill>
                  <a:srgbClr val="FF0000"/>
                </a:solidFill>
              </a:rPr>
              <a:t>退燒</a:t>
            </a:r>
            <a:r>
              <a:rPr lang="zh-TW" altLang="zh-TW" sz="2200" dirty="0">
                <a:solidFill>
                  <a:srgbClr val="FF0000"/>
                </a:solidFill>
              </a:rPr>
              <a:t>後滿</a:t>
            </a:r>
            <a:r>
              <a:rPr lang="en-US" altLang="zh-TW" sz="2200" dirty="0">
                <a:solidFill>
                  <a:srgbClr val="FF0000"/>
                </a:solidFill>
              </a:rPr>
              <a:t>24</a:t>
            </a:r>
            <a:r>
              <a:rPr lang="zh-TW" altLang="zh-TW" sz="2200" dirty="0">
                <a:solidFill>
                  <a:srgbClr val="FF0000"/>
                </a:solidFill>
              </a:rPr>
              <a:t>小時未</a:t>
            </a:r>
            <a:r>
              <a:rPr lang="zh-TW" altLang="zh-TW" sz="2200" dirty="0" smtClean="0">
                <a:solidFill>
                  <a:srgbClr val="FF0000"/>
                </a:solidFill>
              </a:rPr>
              <a:t>再燒</a:t>
            </a:r>
            <a:r>
              <a:rPr lang="zh-TW" altLang="en-US" sz="2200" dirty="0" smtClean="0">
                <a:solidFill>
                  <a:srgbClr val="FF0000"/>
                </a:solidFill>
              </a:rPr>
              <a:t>才回</a:t>
            </a:r>
            <a:r>
              <a:rPr lang="zh-TW" altLang="zh-TW" sz="2200" dirty="0" smtClean="0">
                <a:solidFill>
                  <a:srgbClr val="FF0000"/>
                </a:solidFill>
              </a:rPr>
              <a:t>校</a:t>
            </a:r>
            <a:r>
              <a:rPr lang="zh-TW" altLang="en-US" sz="2200" dirty="0" smtClean="0">
                <a:solidFill>
                  <a:srgbClr val="FF0000"/>
                </a:solidFill>
              </a:rPr>
              <a:t>上課</a:t>
            </a:r>
            <a:r>
              <a:rPr lang="zh-TW" altLang="en-US" sz="2200" dirty="0" smtClean="0">
                <a:solidFill>
                  <a:schemeClr val="tx1"/>
                </a:solidFill>
              </a:rPr>
              <a:t>；</a:t>
            </a:r>
            <a:r>
              <a:rPr lang="zh-TW" altLang="zh-TW" sz="2200" dirty="0" smtClean="0">
                <a:solidFill>
                  <a:schemeClr val="tx1"/>
                </a:solidFill>
              </a:rPr>
              <a:t>充分休養</a:t>
            </a:r>
            <a:r>
              <a:rPr lang="zh-TW" altLang="zh-TW" sz="2200" dirty="0">
                <a:solidFill>
                  <a:schemeClr val="tx1"/>
                </a:solidFill>
              </a:rPr>
              <a:t>才恢復得快，也</a:t>
            </a:r>
            <a:r>
              <a:rPr lang="zh-TW" altLang="zh-TW" sz="2200" dirty="0" smtClean="0">
                <a:solidFill>
                  <a:schemeClr val="tx1"/>
                </a:solidFill>
              </a:rPr>
              <a:t>避免</a:t>
            </a:r>
            <a:r>
              <a:rPr lang="zh-TW" altLang="en-US" sz="2200" dirty="0" smtClean="0">
                <a:solidFill>
                  <a:schemeClr val="tx1"/>
                </a:solidFill>
              </a:rPr>
              <a:t>造成</a:t>
            </a:r>
            <a:r>
              <a:rPr lang="zh-TW" altLang="zh-TW" sz="2200" dirty="0" smtClean="0">
                <a:solidFill>
                  <a:schemeClr val="tx1"/>
                </a:solidFill>
              </a:rPr>
              <a:t>群聚感染</a:t>
            </a:r>
            <a:r>
              <a:rPr lang="zh-TW" altLang="en-US" sz="2200" dirty="0" smtClean="0">
                <a:solidFill>
                  <a:schemeClr val="tx1"/>
                </a:solidFill>
              </a:rPr>
              <a:t>而</a:t>
            </a:r>
            <a:r>
              <a:rPr lang="zh-TW" altLang="zh-TW" sz="2200" dirty="0" smtClean="0">
                <a:solidFill>
                  <a:schemeClr val="tx1"/>
                </a:solidFill>
              </a:rPr>
              <a:t>影響</a:t>
            </a:r>
            <a:r>
              <a:rPr lang="zh-TW" altLang="zh-TW" sz="2200" dirty="0">
                <a:solidFill>
                  <a:schemeClr val="tx1"/>
                </a:solidFill>
              </a:rPr>
              <a:t>其它</a:t>
            </a:r>
            <a:r>
              <a:rPr lang="zh-TW" altLang="zh-TW" sz="2200" dirty="0" smtClean="0">
                <a:solidFill>
                  <a:schemeClr val="tx1"/>
                </a:solidFill>
              </a:rPr>
              <a:t>家庭。</a:t>
            </a:r>
            <a:endParaRPr lang="zh-TW" altLang="zh-TW" sz="2200" dirty="0">
              <a:solidFill>
                <a:schemeClr val="tx1"/>
              </a:solidFill>
            </a:endParaRPr>
          </a:p>
          <a:p>
            <a:pPr indent="-288000">
              <a:spcBef>
                <a:spcPts val="600"/>
              </a:spcBef>
            </a:pPr>
            <a:r>
              <a:rPr lang="zh-TW" altLang="zh-TW" sz="2200" dirty="0">
                <a:solidFill>
                  <a:schemeClr val="tx1"/>
                </a:solidFill>
              </a:rPr>
              <a:t>退燒後</a:t>
            </a:r>
            <a:r>
              <a:rPr lang="zh-TW" altLang="zh-TW" sz="2200" dirty="0" smtClean="0">
                <a:solidFill>
                  <a:schemeClr val="tx1"/>
                </a:solidFill>
              </a:rPr>
              <a:t>仍</a:t>
            </a:r>
            <a:r>
              <a:rPr lang="zh-TW" altLang="zh-TW" sz="2200" dirty="0" smtClean="0">
                <a:solidFill>
                  <a:srgbClr val="FF0000"/>
                </a:solidFill>
              </a:rPr>
              <a:t>生病期間</a:t>
            </a:r>
            <a:r>
              <a:rPr lang="zh-TW" altLang="zh-TW" sz="2200" dirty="0" smtClean="0">
                <a:solidFill>
                  <a:schemeClr val="tx1"/>
                </a:solidFill>
              </a:rPr>
              <a:t>，學生</a:t>
            </a:r>
            <a:r>
              <a:rPr lang="zh-TW" altLang="zh-TW" sz="2200" dirty="0">
                <a:solidFill>
                  <a:schemeClr val="tx1"/>
                </a:solidFill>
              </a:rPr>
              <a:t>到校上課</a:t>
            </a:r>
            <a:r>
              <a:rPr lang="zh-TW" altLang="zh-TW" sz="2200" dirty="0">
                <a:solidFill>
                  <a:srgbClr val="FF0000"/>
                </a:solidFill>
              </a:rPr>
              <a:t>應戴口罩</a:t>
            </a:r>
            <a:r>
              <a:rPr lang="zh-TW" altLang="zh-TW" sz="2200" dirty="0" smtClean="0">
                <a:solidFill>
                  <a:srgbClr val="FF0000"/>
                </a:solidFill>
              </a:rPr>
              <a:t>直到痊癒</a:t>
            </a:r>
            <a:r>
              <a:rPr lang="zh-TW" altLang="zh-TW" sz="2200" dirty="0">
                <a:solidFill>
                  <a:schemeClr val="tx1"/>
                </a:solidFill>
              </a:rPr>
              <a:t>為止。</a:t>
            </a:r>
          </a:p>
          <a:p>
            <a:pPr lvl="0" indent="-288000">
              <a:spcBef>
                <a:spcPts val="600"/>
              </a:spcBef>
            </a:pPr>
            <a:r>
              <a:rPr lang="zh-TW" altLang="en-US" sz="2200" dirty="0" smtClean="0">
                <a:solidFill>
                  <a:schemeClr val="tx1"/>
                </a:solidFill>
              </a:rPr>
              <a:t>因應疫情，上學</a:t>
            </a:r>
            <a:r>
              <a:rPr lang="zh-TW" altLang="zh-TW" sz="2200" dirty="0" smtClean="0">
                <a:solidFill>
                  <a:schemeClr val="tx1"/>
                </a:solidFill>
              </a:rPr>
              <a:t>在</a:t>
            </a:r>
            <a:r>
              <a:rPr lang="zh-TW" altLang="en-US" sz="2200" b="1" dirty="0" smtClean="0">
                <a:solidFill>
                  <a:srgbClr val="FF0000"/>
                </a:solidFill>
              </a:rPr>
              <a:t>書包及置物櫃應</a:t>
            </a:r>
            <a:r>
              <a:rPr lang="zh-TW" altLang="zh-TW" sz="2200" b="1" dirty="0" smtClean="0">
                <a:solidFill>
                  <a:srgbClr val="FF0000"/>
                </a:solidFill>
              </a:rPr>
              <a:t>準備</a:t>
            </a:r>
            <a:r>
              <a:rPr lang="zh-TW" altLang="en-US" sz="2200" b="1" dirty="0" smtClean="0">
                <a:solidFill>
                  <a:srgbClr val="FF0000"/>
                </a:solidFill>
              </a:rPr>
              <a:t>醫療</a:t>
            </a:r>
            <a:r>
              <a:rPr lang="zh-TW" altLang="zh-TW" sz="2200" b="1" dirty="0" smtClean="0">
                <a:solidFill>
                  <a:srgbClr val="FF0000"/>
                </a:solidFill>
              </a:rPr>
              <a:t>口罩</a:t>
            </a:r>
            <a:r>
              <a:rPr lang="zh-TW" altLang="zh-TW" sz="2200" dirty="0" smtClean="0">
                <a:solidFill>
                  <a:schemeClr val="tx1"/>
                </a:solidFill>
              </a:rPr>
              <a:t>，用完</a:t>
            </a:r>
            <a:r>
              <a:rPr lang="zh-TW" altLang="zh-TW" sz="2200" dirty="0" smtClean="0">
                <a:solidFill>
                  <a:srgbClr val="FF0000"/>
                </a:solidFill>
              </a:rPr>
              <a:t>隨時補充</a:t>
            </a:r>
            <a:r>
              <a:rPr lang="zh-TW" altLang="en-US" sz="2200" dirty="0">
                <a:solidFill>
                  <a:schemeClr val="tx1"/>
                </a:solidFill>
              </a:rPr>
              <a:t>，別</a:t>
            </a:r>
            <a:r>
              <a:rPr lang="zh-TW" altLang="zh-TW" sz="2200" dirty="0">
                <a:solidFill>
                  <a:schemeClr val="tx1"/>
                </a:solidFill>
              </a:rPr>
              <a:t>讓孩子成為</a:t>
            </a:r>
            <a:r>
              <a:rPr lang="zh-TW" altLang="en-US" sz="2200" dirty="0">
                <a:solidFill>
                  <a:schemeClr val="tx1"/>
                </a:solidFill>
              </a:rPr>
              <a:t>班上傳染病</a:t>
            </a:r>
            <a:r>
              <a:rPr lang="zh-TW" altLang="zh-TW" sz="2200" dirty="0">
                <a:solidFill>
                  <a:schemeClr val="tx1"/>
                </a:solidFill>
              </a:rPr>
              <a:t>的行動傳染</a:t>
            </a:r>
            <a:r>
              <a:rPr lang="zh-TW" altLang="zh-TW" sz="2200" dirty="0" smtClean="0">
                <a:solidFill>
                  <a:schemeClr val="tx1"/>
                </a:solidFill>
              </a:rPr>
              <a:t>源</a:t>
            </a:r>
            <a:r>
              <a:rPr lang="zh-TW" altLang="en-US" sz="2200" dirty="0" smtClean="0">
                <a:solidFill>
                  <a:schemeClr val="tx1"/>
                </a:solidFill>
              </a:rPr>
              <a:t>；各班</a:t>
            </a:r>
            <a:r>
              <a:rPr lang="zh-TW" altLang="en-US" sz="2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備用</a:t>
            </a:r>
            <a:r>
              <a:rPr lang="zh-TW" altLang="zh-TW" sz="2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口罩</a:t>
            </a:r>
            <a:r>
              <a:rPr lang="zh-TW" altLang="en-US" sz="2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庫</a:t>
            </a:r>
            <a:r>
              <a:rPr lang="zh-TW" altLang="en-US" sz="2200" dirty="0" smtClean="0">
                <a:solidFill>
                  <a:schemeClr val="tx1"/>
                </a:solidFill>
              </a:rPr>
              <a:t>為</a:t>
            </a:r>
            <a:r>
              <a:rPr lang="zh-TW" altLang="zh-TW" sz="2200" dirty="0" smtClean="0">
                <a:solidFill>
                  <a:schemeClr val="tx1"/>
                </a:solidFill>
              </a:rPr>
              <a:t>臨時</a:t>
            </a:r>
            <a:r>
              <a:rPr lang="zh-TW" altLang="zh-TW" sz="2200" dirty="0" smtClean="0">
                <a:solidFill>
                  <a:srgbClr val="0000FF"/>
                </a:solidFill>
              </a:rPr>
              <a:t>緊急</a:t>
            </a:r>
            <a:r>
              <a:rPr lang="zh-TW" altLang="zh-TW" sz="2200" dirty="0">
                <a:solidFill>
                  <a:srgbClr val="0000FF"/>
                </a:solidFill>
              </a:rPr>
              <a:t>防疫用</a:t>
            </a:r>
            <a:r>
              <a:rPr lang="zh-TW" altLang="zh-TW" sz="2200" dirty="0" smtClean="0">
                <a:solidFill>
                  <a:schemeClr val="tx1"/>
                </a:solidFill>
              </a:rPr>
              <a:t>，</a:t>
            </a:r>
            <a:r>
              <a:rPr lang="zh-TW" altLang="en-US" sz="2200" dirty="0" smtClean="0">
                <a:solidFill>
                  <a:schemeClr val="tx1"/>
                </a:solidFill>
              </a:rPr>
              <a:t>採</a:t>
            </a:r>
            <a:r>
              <a:rPr lang="zh-TW" altLang="en-US" sz="2200" u="sng" dirty="0" smtClean="0">
                <a:solidFill>
                  <a:srgbClr val="0000FF"/>
                </a:solidFill>
              </a:rPr>
              <a:t>實名</a:t>
            </a:r>
            <a:r>
              <a:rPr lang="zh-TW" altLang="en-US" sz="2200" u="sng" dirty="0">
                <a:solidFill>
                  <a:srgbClr val="0000FF"/>
                </a:solidFill>
              </a:rPr>
              <a:t>制</a:t>
            </a:r>
            <a:r>
              <a:rPr lang="zh-TW" altLang="en-US" sz="2200" u="sng" dirty="0" smtClean="0">
                <a:solidFill>
                  <a:srgbClr val="0000FF"/>
                </a:solidFill>
              </a:rPr>
              <a:t>登記、借用要歸還</a:t>
            </a:r>
            <a:r>
              <a:rPr lang="zh-TW" altLang="en-US" sz="2200" dirty="0" smtClean="0">
                <a:solidFill>
                  <a:schemeClr val="tx1"/>
                </a:solidFill>
              </a:rPr>
              <a:t>才能永續</a:t>
            </a:r>
            <a:r>
              <a:rPr lang="zh-TW" altLang="zh-TW" sz="2200" dirty="0" smtClean="0">
                <a:solidFill>
                  <a:srgbClr val="0000FF"/>
                </a:solidFill>
              </a:rPr>
              <a:t>。</a:t>
            </a:r>
            <a:endParaRPr lang="zh-TW" altLang="zh-TW" sz="2200" dirty="0">
              <a:solidFill>
                <a:srgbClr val="0000FF"/>
              </a:solidFill>
            </a:endParaRPr>
          </a:p>
          <a:p>
            <a:pPr lvl="0" indent="-288000">
              <a:spcBef>
                <a:spcPts val="600"/>
              </a:spcBef>
            </a:pPr>
            <a:r>
              <a:rPr lang="zh-TW" alt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水痘</a:t>
            </a:r>
            <a:r>
              <a:rPr lang="zh-TW" altLang="en-US" sz="2200" dirty="0" smtClean="0">
                <a:solidFill>
                  <a:schemeClr val="tx1"/>
                </a:solidFill>
              </a:rPr>
              <a:t>須隔離到</a:t>
            </a:r>
            <a:r>
              <a:rPr lang="zh-TW" altLang="en-US" sz="2200" dirty="0">
                <a:solidFill>
                  <a:srgbClr val="FF0000"/>
                </a:solidFill>
              </a:rPr>
              <a:t>全身的水</a:t>
            </a:r>
            <a:r>
              <a:rPr lang="zh-TW" altLang="en-US" sz="2200" dirty="0" smtClean="0">
                <a:solidFill>
                  <a:srgbClr val="FF0000"/>
                </a:solidFill>
              </a:rPr>
              <a:t>疱都完全</a:t>
            </a:r>
            <a:r>
              <a:rPr lang="zh-TW" altLang="en-US" sz="2200" dirty="0">
                <a:solidFill>
                  <a:srgbClr val="FF0000"/>
                </a:solidFill>
              </a:rPr>
              <a:t>結痂變乾</a:t>
            </a:r>
            <a:r>
              <a:rPr lang="zh-TW" altLang="en-US" sz="2200" dirty="0" smtClean="0">
                <a:solidFill>
                  <a:srgbClr val="FF0000"/>
                </a:solidFill>
              </a:rPr>
              <a:t>為止</a:t>
            </a:r>
            <a:r>
              <a:rPr lang="zh-TW" altLang="en-US" sz="2200" dirty="0" smtClean="0">
                <a:solidFill>
                  <a:schemeClr val="tx1"/>
                </a:solidFill>
              </a:rPr>
              <a:t>；</a:t>
            </a:r>
            <a:r>
              <a:rPr lang="en-US" altLang="zh-TW" sz="2200" dirty="0" smtClean="0">
                <a:solidFill>
                  <a:srgbClr val="FF0000"/>
                </a:solidFill>
              </a:rPr>
              <a:t/>
            </a:r>
            <a:br>
              <a:rPr lang="en-US" altLang="zh-TW" sz="2200" dirty="0" smtClean="0">
                <a:solidFill>
                  <a:srgbClr val="FF0000"/>
                </a:solidFill>
              </a:rPr>
            </a:br>
            <a:r>
              <a:rPr lang="zh-TW" alt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疥瘡</a:t>
            </a:r>
            <a:r>
              <a:rPr lang="zh-TW" altLang="en-US" sz="2200" dirty="0" smtClean="0">
                <a:solidFill>
                  <a:schemeClr val="tx1"/>
                </a:solidFill>
              </a:rPr>
              <a:t>須有效</a:t>
            </a:r>
            <a:r>
              <a:rPr lang="zh-TW" altLang="en-US" sz="2200" dirty="0">
                <a:solidFill>
                  <a:srgbClr val="FF0000"/>
                </a:solidFill>
              </a:rPr>
              <a:t>治療</a:t>
            </a:r>
            <a:r>
              <a:rPr lang="zh-TW" altLang="en-US" sz="2200" dirty="0" smtClean="0">
                <a:solidFill>
                  <a:srgbClr val="FF0000"/>
                </a:solidFill>
              </a:rPr>
              <a:t>後</a:t>
            </a:r>
            <a:r>
              <a:rPr lang="en-US" altLang="zh-TW" sz="2200" dirty="0">
                <a:solidFill>
                  <a:srgbClr val="FF0000"/>
                </a:solidFill>
              </a:rPr>
              <a:t>2 </a:t>
            </a:r>
            <a:r>
              <a:rPr lang="zh-TW" altLang="en-US" sz="2200" dirty="0">
                <a:solidFill>
                  <a:srgbClr val="FF0000"/>
                </a:solidFill>
              </a:rPr>
              <a:t>週</a:t>
            </a:r>
            <a:r>
              <a:rPr lang="zh-TW" altLang="en-US" sz="2200" dirty="0">
                <a:solidFill>
                  <a:schemeClr val="tx1"/>
                </a:solidFill>
              </a:rPr>
              <a:t>才能完成根治</a:t>
            </a:r>
            <a:r>
              <a:rPr lang="zh-TW" altLang="en-US" sz="2200" dirty="0" smtClean="0">
                <a:solidFill>
                  <a:schemeClr val="tx1"/>
                </a:solidFill>
              </a:rPr>
              <a:t>，再</a:t>
            </a:r>
            <a:r>
              <a:rPr lang="zh-TW" altLang="en-US" sz="2200" dirty="0" smtClean="0">
                <a:solidFill>
                  <a:srgbClr val="FF0000"/>
                </a:solidFill>
              </a:rPr>
              <a:t>請醫師確認</a:t>
            </a:r>
            <a:r>
              <a:rPr lang="zh-TW" altLang="en-US" sz="2200" dirty="0">
                <a:solidFill>
                  <a:srgbClr val="FF0000"/>
                </a:solidFill>
              </a:rPr>
              <a:t>是否解除隔</a:t>
            </a:r>
            <a:r>
              <a:rPr lang="zh-TW" altLang="en-US" sz="2200" dirty="0" smtClean="0">
                <a:solidFill>
                  <a:srgbClr val="FF0000"/>
                </a:solidFill>
              </a:rPr>
              <a:t>離</a:t>
            </a:r>
            <a:r>
              <a:rPr lang="zh-TW" altLang="en-US" sz="2200" dirty="0" smtClean="0">
                <a:solidFill>
                  <a:schemeClr val="tx1"/>
                </a:solidFill>
              </a:rPr>
              <a:t>；</a:t>
            </a:r>
            <a:r>
              <a:rPr lang="en-US" altLang="zh-TW" sz="2200" dirty="0" smtClean="0">
                <a:solidFill>
                  <a:schemeClr val="tx1"/>
                </a:solidFill>
              </a:rPr>
              <a:t/>
            </a:r>
            <a:br>
              <a:rPr lang="en-US" altLang="zh-TW" sz="2200" dirty="0" smtClean="0">
                <a:solidFill>
                  <a:schemeClr val="tx1"/>
                </a:solidFill>
              </a:rPr>
            </a:br>
            <a:r>
              <a:rPr lang="zh-TW" alt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腸病毒</a:t>
            </a:r>
            <a:r>
              <a:rPr lang="zh-TW" altLang="en-US" sz="2200" dirty="0" smtClean="0">
                <a:solidFill>
                  <a:schemeClr val="tx1"/>
                </a:solidFill>
              </a:rPr>
              <a:t>須在家</a:t>
            </a:r>
            <a:r>
              <a:rPr lang="zh-TW" altLang="en-US" sz="2200" dirty="0" smtClean="0">
                <a:solidFill>
                  <a:srgbClr val="FF0000"/>
                </a:solidFill>
              </a:rPr>
              <a:t>隔離</a:t>
            </a:r>
            <a:r>
              <a:rPr lang="en-US" altLang="zh-TW" sz="2200" dirty="0" smtClean="0">
                <a:solidFill>
                  <a:srgbClr val="FF0000"/>
                </a:solidFill>
              </a:rPr>
              <a:t>7</a:t>
            </a:r>
            <a:r>
              <a:rPr lang="zh-TW" altLang="en-US" sz="2200" dirty="0" smtClean="0">
                <a:solidFill>
                  <a:srgbClr val="FF0000"/>
                </a:solidFill>
              </a:rPr>
              <a:t>天</a:t>
            </a:r>
            <a:r>
              <a:rPr lang="zh-TW" altLang="en-US" sz="2200" dirty="0" smtClean="0">
                <a:solidFill>
                  <a:schemeClr val="tx1"/>
                </a:solidFill>
              </a:rPr>
              <a:t>；</a:t>
            </a:r>
            <a:r>
              <a:rPr lang="en-US" altLang="zh-TW" sz="2200" dirty="0" smtClean="0">
                <a:solidFill>
                  <a:schemeClr val="tx1"/>
                </a:solidFill>
              </a:rPr>
              <a:t/>
            </a:r>
            <a:br>
              <a:rPr lang="en-US" altLang="zh-TW" sz="2200" dirty="0" smtClean="0">
                <a:solidFill>
                  <a:schemeClr val="tx1"/>
                </a:solidFill>
              </a:rPr>
            </a:br>
            <a:r>
              <a:rPr lang="zh-TW" altLang="zh-TW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流感</a:t>
            </a:r>
            <a:r>
              <a:rPr lang="zh-TW" altLang="zh-TW" sz="2200" dirty="0">
                <a:solidFill>
                  <a:schemeClr val="tx1"/>
                </a:solidFill>
              </a:rPr>
              <a:t>請</a:t>
            </a:r>
            <a:r>
              <a:rPr lang="zh-TW" altLang="zh-TW" sz="2200" dirty="0" smtClean="0">
                <a:solidFill>
                  <a:schemeClr val="tx1"/>
                </a:solidFill>
              </a:rPr>
              <a:t>盡可能</a:t>
            </a:r>
            <a:r>
              <a:rPr lang="zh-TW" altLang="zh-TW" sz="2200" dirty="0">
                <a:solidFill>
                  <a:schemeClr val="tx1"/>
                </a:solidFill>
              </a:rPr>
              <a:t>自主健康</a:t>
            </a:r>
            <a:r>
              <a:rPr lang="zh-TW" altLang="zh-TW" sz="2200" dirty="0" smtClean="0">
                <a:solidFill>
                  <a:schemeClr val="tx1"/>
                </a:solidFill>
              </a:rPr>
              <a:t>管理</a:t>
            </a:r>
            <a:r>
              <a:rPr lang="zh-TW" altLang="en-US" sz="2200" dirty="0" smtClean="0">
                <a:solidFill>
                  <a:schemeClr val="tx1"/>
                </a:solidFill>
              </a:rPr>
              <a:t>及</a:t>
            </a:r>
            <a:r>
              <a:rPr lang="zh-TW" altLang="zh-TW" sz="2200" dirty="0">
                <a:solidFill>
                  <a:schemeClr val="tx1"/>
                </a:solidFill>
              </a:rPr>
              <a:t>在家</a:t>
            </a:r>
            <a:r>
              <a:rPr lang="zh-TW" altLang="zh-TW" sz="2200" dirty="0">
                <a:solidFill>
                  <a:srgbClr val="FF0000"/>
                </a:solidFill>
              </a:rPr>
              <a:t>隔離</a:t>
            </a:r>
            <a:r>
              <a:rPr lang="en-US" altLang="zh-TW" sz="2200" dirty="0" smtClean="0">
                <a:solidFill>
                  <a:srgbClr val="FF0000"/>
                </a:solidFill>
              </a:rPr>
              <a:t>5</a:t>
            </a:r>
            <a:r>
              <a:rPr lang="zh-TW" altLang="zh-TW" sz="2200" dirty="0" smtClean="0">
                <a:solidFill>
                  <a:srgbClr val="FF0000"/>
                </a:solidFill>
              </a:rPr>
              <a:t>天</a:t>
            </a:r>
            <a:r>
              <a:rPr lang="zh-TW" altLang="en-US" sz="2200" dirty="0" smtClean="0">
                <a:solidFill>
                  <a:schemeClr val="tx1"/>
                </a:solidFill>
              </a:rPr>
              <a:t>。</a:t>
            </a:r>
            <a:endParaRPr lang="en-US" altLang="zh-TW" sz="2200" dirty="0" smtClean="0">
              <a:solidFill>
                <a:schemeClr val="tx1"/>
              </a:solidFill>
            </a:endParaRPr>
          </a:p>
          <a:p>
            <a:pPr lvl="0" indent="-288000">
              <a:spcBef>
                <a:spcPts val="600"/>
              </a:spcBef>
            </a:pPr>
            <a:r>
              <a:rPr lang="zh-TW" altLang="en-US" sz="2200" u="sng" dirty="0" smtClean="0">
                <a:solidFill>
                  <a:srgbClr val="FF0000"/>
                </a:solidFill>
              </a:rPr>
              <a:t>新冠肺炎則視病情請依醫師指示隔離足夠的天數，同住家人有人確診時亦請依政府規定進行居家隔離或健康自主管理</a:t>
            </a:r>
            <a:r>
              <a:rPr lang="zh-TW" altLang="zh-TW" sz="2200" dirty="0" smtClean="0">
                <a:solidFill>
                  <a:srgbClr val="FF0000"/>
                </a:solidFill>
              </a:rPr>
              <a:t>。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718"/>
            <a:ext cx="8229600" cy="1252728"/>
          </a:xfrm>
        </p:spPr>
        <p:txBody>
          <a:bodyPr/>
          <a:lstStyle/>
          <a:p>
            <a:r>
              <a:rPr lang="zh-TW" altLang="en-US" dirty="0" smtClean="0"/>
              <a:t>衛生教育宣導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875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32856"/>
            <a:ext cx="8303864" cy="4536504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en-US" altLang="zh-TW" sz="4600" b="1" dirty="0" smtClean="0"/>
              <a:t>(2)</a:t>
            </a:r>
            <a:r>
              <a:rPr lang="zh-TW" altLang="en-US" sz="4600" b="1" dirty="0" smtClean="0"/>
              <a:t>腸病毒防治</a:t>
            </a:r>
            <a:endParaRPr lang="en-US" altLang="zh-TW" sz="4600" b="1" dirty="0" smtClean="0"/>
          </a:p>
          <a:p>
            <a:r>
              <a:rPr lang="zh-TW" altLang="zh-TW" sz="3700" dirty="0">
                <a:solidFill>
                  <a:schemeClr val="tx1"/>
                </a:solidFill>
              </a:rPr>
              <a:t>最常見的腸病毒</a:t>
            </a:r>
            <a:r>
              <a:rPr lang="zh-TW" altLang="en-US" sz="3700" dirty="0" smtClean="0">
                <a:solidFill>
                  <a:schemeClr val="tx1"/>
                </a:solidFill>
              </a:rPr>
              <a:t>表現</a:t>
            </a:r>
            <a:r>
              <a:rPr lang="zh-TW" altLang="en-US" sz="3700" dirty="0">
                <a:solidFill>
                  <a:schemeClr val="tx1"/>
                </a:solidFill>
              </a:rPr>
              <a:t>：</a:t>
            </a:r>
            <a:r>
              <a:rPr lang="zh-TW" altLang="zh-TW" sz="3700" u="sng" dirty="0" smtClean="0">
                <a:solidFill>
                  <a:schemeClr val="tx1"/>
                </a:solidFill>
              </a:rPr>
              <a:t>泡</a:t>
            </a:r>
            <a:r>
              <a:rPr lang="zh-TW" altLang="zh-TW" sz="3700" u="sng" dirty="0">
                <a:solidFill>
                  <a:schemeClr val="tx1"/>
                </a:solidFill>
              </a:rPr>
              <a:t>疹性咽唊炎</a:t>
            </a:r>
            <a:r>
              <a:rPr lang="zh-TW" altLang="zh-TW" sz="3700" dirty="0">
                <a:solidFill>
                  <a:schemeClr val="tx1"/>
                </a:solidFill>
              </a:rPr>
              <a:t>及</a:t>
            </a:r>
            <a:r>
              <a:rPr lang="zh-TW" altLang="zh-TW" sz="3700" u="sng" dirty="0">
                <a:solidFill>
                  <a:schemeClr val="tx1"/>
                </a:solidFill>
              </a:rPr>
              <a:t>手口足</a:t>
            </a:r>
            <a:r>
              <a:rPr lang="zh-TW" altLang="zh-TW" sz="3700" u="sng" dirty="0" smtClean="0">
                <a:solidFill>
                  <a:schemeClr val="tx1"/>
                </a:solidFill>
              </a:rPr>
              <a:t>症</a:t>
            </a:r>
            <a:r>
              <a:rPr lang="zh-TW" altLang="en-US" sz="3700" dirty="0" smtClean="0">
                <a:solidFill>
                  <a:schemeClr val="tx1"/>
                </a:solidFill>
              </a:rPr>
              <a:t>。</a:t>
            </a:r>
            <a:endParaRPr lang="en-US" altLang="zh-TW" sz="3700" dirty="0">
              <a:solidFill>
                <a:schemeClr val="tx1"/>
              </a:solidFill>
            </a:endParaRPr>
          </a:p>
          <a:p>
            <a:r>
              <a:rPr lang="zh-TW" altLang="zh-TW" sz="3700" dirty="0" smtClean="0">
                <a:solidFill>
                  <a:schemeClr val="tx1"/>
                </a:solidFill>
              </a:rPr>
              <a:t>孩子</a:t>
            </a:r>
            <a:r>
              <a:rPr lang="zh-TW" altLang="zh-TW" sz="3700" dirty="0">
                <a:solidFill>
                  <a:schemeClr val="tx1"/>
                </a:solidFill>
              </a:rPr>
              <a:t>一旦</a:t>
            </a:r>
            <a:r>
              <a:rPr lang="zh-TW" altLang="en-US" sz="37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3700" b="1" dirty="0">
                <a:solidFill>
                  <a:srgbClr val="FF0000"/>
                </a:solidFill>
              </a:rPr>
              <a:t>疑似</a:t>
            </a:r>
            <a:r>
              <a:rPr lang="zh-TW" altLang="en-US" sz="3700" b="1" dirty="0">
                <a:solidFill>
                  <a:srgbClr val="FF0000"/>
                </a:solidFill>
              </a:rPr>
              <a:t>或確診</a:t>
            </a:r>
            <a:r>
              <a:rPr lang="zh-TW" altLang="en-US" sz="3700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zh-TW" altLang="zh-TW" sz="3700" b="1" dirty="0" smtClean="0">
                <a:solidFill>
                  <a:srgbClr val="FF0000"/>
                </a:solidFill>
              </a:rPr>
              <a:t>感染</a:t>
            </a:r>
            <a:r>
              <a:rPr lang="zh-TW" altLang="zh-TW" sz="3700" dirty="0">
                <a:solidFill>
                  <a:schemeClr val="tx1"/>
                </a:solidFill>
              </a:rPr>
              <a:t>，</a:t>
            </a:r>
            <a:r>
              <a:rPr lang="zh-TW" altLang="zh-TW" sz="3700" dirty="0" smtClean="0">
                <a:solidFill>
                  <a:schemeClr val="tx1"/>
                </a:solidFill>
              </a:rPr>
              <a:t>請自行</a:t>
            </a:r>
            <a:r>
              <a:rPr lang="zh-TW" altLang="zh-TW" sz="3700" dirty="0">
                <a:solidFill>
                  <a:srgbClr val="FF0000"/>
                </a:solidFill>
              </a:rPr>
              <a:t>在家隔離</a:t>
            </a:r>
            <a:r>
              <a:rPr lang="zh-TW" altLang="zh-TW" sz="3700" dirty="0" smtClean="0">
                <a:solidFill>
                  <a:srgbClr val="FF0000"/>
                </a:solidFill>
              </a:rPr>
              <a:t>照顧勿</a:t>
            </a:r>
            <a:r>
              <a:rPr lang="zh-TW" altLang="zh-TW" sz="3700" dirty="0">
                <a:solidFill>
                  <a:srgbClr val="FF0000"/>
                </a:solidFill>
              </a:rPr>
              <a:t>到校上課，千萬不要故意隱匿病情讓學生到</a:t>
            </a:r>
            <a:r>
              <a:rPr lang="zh-TW" altLang="zh-TW" sz="3700" dirty="0" smtClean="0">
                <a:solidFill>
                  <a:srgbClr val="FF0000"/>
                </a:solidFill>
              </a:rPr>
              <a:t>校</a:t>
            </a:r>
            <a:r>
              <a:rPr lang="zh-TW" altLang="en-US" sz="3700" dirty="0" smtClean="0">
                <a:solidFill>
                  <a:srgbClr val="FF0000"/>
                </a:solidFill>
              </a:rPr>
              <a:t>，以免造成群聚感染</a:t>
            </a:r>
            <a:r>
              <a:rPr lang="zh-TW" altLang="zh-TW" sz="3700" dirty="0" smtClean="0">
                <a:solidFill>
                  <a:srgbClr val="FF0000"/>
                </a:solidFill>
              </a:rPr>
              <a:t>。</a:t>
            </a:r>
            <a:endParaRPr lang="en-US" altLang="zh-TW" sz="3700" dirty="0" smtClean="0">
              <a:solidFill>
                <a:srgbClr val="FF0000"/>
              </a:solidFill>
            </a:endParaRPr>
          </a:p>
          <a:p>
            <a:r>
              <a:rPr lang="en-US" altLang="zh-TW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110/4/24</a:t>
            </a:r>
            <a:r>
              <a:rPr lang="zh-TW" altLang="en-US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起</a:t>
            </a:r>
            <a:r>
              <a:rPr lang="zh-TW" altLang="zh-TW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中壢區</a:t>
            </a:r>
            <a:r>
              <a:rPr lang="zh-TW" altLang="en-US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就是</a:t>
            </a:r>
            <a:r>
              <a:rPr lang="zh-TW" altLang="zh-TW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腸</a:t>
            </a:r>
            <a:r>
              <a:rPr lang="zh-TW" altLang="zh-TW" sz="3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病毒重症</a:t>
            </a:r>
            <a:r>
              <a:rPr lang="zh-TW" altLang="zh-TW" sz="37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高風險區</a:t>
            </a:r>
            <a:r>
              <a:rPr lang="zh-TW" altLang="zh-TW" sz="3700" dirty="0" smtClean="0">
                <a:solidFill>
                  <a:schemeClr val="tx1"/>
                </a:solidFill>
              </a:rPr>
              <a:t>，</a:t>
            </a:r>
            <a:r>
              <a:rPr lang="zh-TW" altLang="en-US" sz="3700" dirty="0" smtClean="0">
                <a:solidFill>
                  <a:schemeClr val="tx1"/>
                </a:solidFill>
              </a:rPr>
              <a:t>故啟動</a:t>
            </a:r>
            <a:r>
              <a:rPr lang="en-US" altLang="zh-TW" sz="3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1127</a:t>
            </a:r>
            <a:r>
              <a:rPr lang="zh-TW" altLang="en-US" sz="3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原則</a:t>
            </a:r>
            <a:r>
              <a:rPr lang="zh-TW" altLang="en-US" sz="3700" dirty="0" smtClean="0">
                <a:solidFill>
                  <a:srgbClr val="FF0000"/>
                </a:solidFill>
              </a:rPr>
              <a:t> </a:t>
            </a:r>
            <a:r>
              <a:rPr lang="en-US" altLang="zh-TW" sz="3700" dirty="0" smtClean="0">
                <a:solidFill>
                  <a:srgbClr val="FF0000"/>
                </a:solidFill>
              </a:rPr>
              <a:t>~</a:t>
            </a:r>
            <a:br>
              <a:rPr lang="en-US" altLang="zh-TW" sz="3700" dirty="0" smtClean="0">
                <a:solidFill>
                  <a:srgbClr val="FF0000"/>
                </a:solidFill>
              </a:rPr>
            </a:br>
            <a:r>
              <a:rPr lang="zh-TW" altLang="zh-TW" sz="3700" dirty="0" smtClean="0">
                <a:solidFill>
                  <a:srgbClr val="FF0000"/>
                </a:solidFill>
              </a:rPr>
              <a:t>同</a:t>
            </a:r>
            <a:r>
              <a:rPr lang="zh-TW" altLang="en-US" sz="3700" dirty="0" smtClean="0">
                <a:solidFill>
                  <a:srgbClr val="FF0000"/>
                </a:solidFill>
              </a:rPr>
              <a:t>一</a:t>
            </a:r>
            <a:r>
              <a:rPr lang="zh-TW" altLang="zh-TW" sz="3700" dirty="0" smtClean="0">
                <a:solidFill>
                  <a:srgbClr val="FF0000"/>
                </a:solidFill>
              </a:rPr>
              <a:t>班</a:t>
            </a:r>
            <a:r>
              <a:rPr lang="zh-TW" altLang="en-US" sz="3700" dirty="0" smtClean="0">
                <a:solidFill>
                  <a:srgbClr val="FF0000"/>
                </a:solidFill>
              </a:rPr>
              <a:t>、一週</a:t>
            </a:r>
            <a:r>
              <a:rPr lang="zh-TW" altLang="zh-TW" sz="3700" dirty="0" smtClean="0">
                <a:solidFill>
                  <a:srgbClr val="FF0000"/>
                </a:solidFill>
              </a:rPr>
              <a:t>內</a:t>
            </a:r>
            <a:r>
              <a:rPr lang="zh-TW" altLang="en-US" sz="3700" dirty="0" smtClean="0">
                <a:solidFill>
                  <a:srgbClr val="FF0000"/>
                </a:solidFill>
              </a:rPr>
              <a:t>、</a:t>
            </a:r>
            <a:r>
              <a:rPr lang="en-US" altLang="zh-TW" sz="3700" dirty="0" smtClean="0">
                <a:solidFill>
                  <a:srgbClr val="FF0000"/>
                </a:solidFill>
              </a:rPr>
              <a:t>2</a:t>
            </a:r>
            <a:r>
              <a:rPr lang="zh-TW" altLang="zh-TW" sz="3700" dirty="0">
                <a:solidFill>
                  <a:srgbClr val="FF0000"/>
                </a:solidFill>
              </a:rPr>
              <a:t>名疑似感染或確診</a:t>
            </a:r>
            <a:r>
              <a:rPr lang="zh-TW" altLang="zh-TW" sz="3700" dirty="0">
                <a:solidFill>
                  <a:schemeClr val="tx1"/>
                </a:solidFill>
              </a:rPr>
              <a:t>病例</a:t>
            </a:r>
            <a:r>
              <a:rPr lang="zh-TW" altLang="zh-TW" sz="3700" dirty="0" smtClean="0">
                <a:solidFill>
                  <a:schemeClr val="tx1"/>
                </a:solidFill>
              </a:rPr>
              <a:t>，</a:t>
            </a:r>
            <a:r>
              <a:rPr lang="zh-TW" altLang="zh-TW" sz="3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全班停課</a:t>
            </a:r>
            <a:r>
              <a:rPr lang="en-US" altLang="zh-TW" sz="3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zh-TW" altLang="en-US" sz="3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</a:t>
            </a:r>
            <a:r>
              <a:rPr lang="zh-TW" altLang="zh-TW" sz="3700" dirty="0" smtClean="0">
                <a:solidFill>
                  <a:schemeClr val="tx1"/>
                </a:solidFill>
              </a:rPr>
              <a:t>；若</a:t>
            </a:r>
            <a:r>
              <a:rPr lang="zh-TW" altLang="en-US" sz="3700" dirty="0" smtClean="0">
                <a:solidFill>
                  <a:schemeClr val="tx1"/>
                </a:solidFill>
              </a:rPr>
              <a:t>非</a:t>
            </a:r>
            <a:r>
              <a:rPr lang="zh-TW" altLang="zh-TW" sz="3700" dirty="0" smtClean="0">
                <a:solidFill>
                  <a:schemeClr val="tx1"/>
                </a:solidFill>
              </a:rPr>
              <a:t>高</a:t>
            </a:r>
            <a:r>
              <a:rPr lang="zh-TW" altLang="zh-TW" sz="3700" dirty="0">
                <a:solidFill>
                  <a:schemeClr val="tx1"/>
                </a:solidFill>
              </a:rPr>
              <a:t>風險區</a:t>
            </a:r>
            <a:r>
              <a:rPr lang="zh-TW" altLang="zh-TW" sz="3700" dirty="0" smtClean="0">
                <a:solidFill>
                  <a:schemeClr val="tx1"/>
                </a:solidFill>
              </a:rPr>
              <a:t>時</a:t>
            </a:r>
            <a:r>
              <a:rPr lang="zh-TW" altLang="zh-TW" sz="3700" dirty="0">
                <a:solidFill>
                  <a:schemeClr val="tx1"/>
                </a:solidFill>
              </a:rPr>
              <a:t>，</a:t>
            </a:r>
            <a:r>
              <a:rPr lang="zh-TW" altLang="zh-TW" sz="3700" dirty="0" smtClean="0">
                <a:solidFill>
                  <a:schemeClr val="tx1"/>
                </a:solidFill>
              </a:rPr>
              <a:t>僅</a:t>
            </a:r>
            <a:r>
              <a:rPr lang="zh-TW" altLang="zh-TW" sz="3700" dirty="0">
                <a:solidFill>
                  <a:schemeClr val="tx1"/>
                </a:solidFill>
              </a:rPr>
              <a:t>罹病學生自行在家隔離</a:t>
            </a:r>
            <a:r>
              <a:rPr lang="zh-TW" altLang="zh-TW" sz="3700" dirty="0" smtClean="0">
                <a:solidFill>
                  <a:schemeClr val="tx1"/>
                </a:solidFill>
              </a:rPr>
              <a:t>即可</a:t>
            </a:r>
            <a:r>
              <a:rPr lang="zh-TW" altLang="zh-TW" sz="3700" dirty="0">
                <a:solidFill>
                  <a:schemeClr val="tx1"/>
                </a:solidFill>
              </a:rPr>
              <a:t>，就不需要全班停班</a:t>
            </a:r>
            <a:r>
              <a:rPr lang="zh-TW" altLang="zh-TW" sz="3700" dirty="0" smtClean="0">
                <a:solidFill>
                  <a:schemeClr val="tx1"/>
                </a:solidFill>
              </a:rPr>
              <a:t>停課。</a:t>
            </a:r>
            <a:endParaRPr lang="zh-TW" altLang="zh-TW" sz="3700" dirty="0">
              <a:solidFill>
                <a:schemeClr val="tx1"/>
              </a:solidFill>
            </a:endParaRPr>
          </a:p>
          <a:p>
            <a:pPr lvl="0"/>
            <a:r>
              <a:rPr lang="zh-TW" altLang="zh-TW" sz="3700" dirty="0">
                <a:solidFill>
                  <a:schemeClr val="tx1"/>
                </a:solidFill>
              </a:rPr>
              <a:t>停課隔離期間，</a:t>
            </a:r>
            <a:r>
              <a:rPr lang="zh-TW" altLang="zh-TW" sz="3700" dirty="0">
                <a:solidFill>
                  <a:srgbClr val="FF0000"/>
                </a:solidFill>
              </a:rPr>
              <a:t>罹病者請連安親班或才藝班都不可以</a:t>
            </a:r>
            <a:r>
              <a:rPr lang="zh-TW" altLang="zh-TW" sz="3700" dirty="0" smtClean="0">
                <a:solidFill>
                  <a:srgbClr val="FF0000"/>
                </a:solidFill>
              </a:rPr>
              <a:t>去</a:t>
            </a:r>
            <a:r>
              <a:rPr lang="zh-TW" altLang="en-US" sz="3700" dirty="0" smtClean="0">
                <a:solidFill>
                  <a:srgbClr val="FF0000"/>
                </a:solidFill>
              </a:rPr>
              <a:t>；</a:t>
            </a:r>
            <a:r>
              <a:rPr lang="zh-TW" altLang="zh-TW" sz="3700" dirty="0" smtClean="0">
                <a:solidFill>
                  <a:schemeClr val="tx1"/>
                </a:solidFill>
              </a:rPr>
              <a:t>而</a:t>
            </a:r>
            <a:r>
              <a:rPr lang="zh-TW" altLang="zh-TW" sz="3700" dirty="0">
                <a:solidFill>
                  <a:schemeClr val="tx1"/>
                </a:solidFill>
              </a:rPr>
              <a:t>未罹病者則請加強健康自主管理，</a:t>
            </a:r>
            <a:r>
              <a:rPr lang="zh-TW" altLang="zh-TW" sz="3700" dirty="0" smtClean="0">
                <a:solidFill>
                  <a:srgbClr val="FF0000"/>
                </a:solidFill>
              </a:rPr>
              <a:t>一旦確</a:t>
            </a:r>
            <a:r>
              <a:rPr lang="zh-TW" altLang="zh-TW" sz="3700" dirty="0">
                <a:solidFill>
                  <a:srgbClr val="FF0000"/>
                </a:solidFill>
              </a:rPr>
              <a:t>診，</a:t>
            </a:r>
            <a:r>
              <a:rPr lang="zh-TW" altLang="zh-TW" sz="3700" dirty="0" smtClean="0">
                <a:solidFill>
                  <a:srgbClr val="FF0000"/>
                </a:solidFill>
              </a:rPr>
              <a:t>無論</a:t>
            </a:r>
            <a:r>
              <a:rPr lang="zh-TW" altLang="en-US" sz="3700" dirty="0" smtClean="0">
                <a:solidFill>
                  <a:srgbClr val="FF0000"/>
                </a:solidFill>
              </a:rPr>
              <a:t>日夜</a:t>
            </a:r>
            <a:r>
              <a:rPr lang="zh-TW" altLang="zh-TW" sz="3700" dirty="0" smtClean="0">
                <a:solidFill>
                  <a:srgbClr val="FF0000"/>
                </a:solidFill>
              </a:rPr>
              <a:t>請</a:t>
            </a:r>
            <a:r>
              <a:rPr lang="zh-TW" altLang="en-US" sz="3700" dirty="0" smtClean="0">
                <a:solidFill>
                  <a:srgbClr val="FF0000"/>
                </a:solidFill>
              </a:rPr>
              <a:t>第一時間通知</a:t>
            </a:r>
            <a:r>
              <a:rPr lang="zh-TW" altLang="zh-TW" sz="3700" dirty="0" smtClean="0">
                <a:solidFill>
                  <a:srgbClr val="FF0000"/>
                </a:solidFill>
              </a:rPr>
              <a:t>導師</a:t>
            </a:r>
            <a:r>
              <a:rPr lang="zh-TW" altLang="zh-TW" sz="3700" dirty="0">
                <a:solidFill>
                  <a:schemeClr val="tx1"/>
                </a:solidFill>
              </a:rPr>
              <a:t>。</a:t>
            </a:r>
          </a:p>
          <a:p>
            <a:pPr lvl="0"/>
            <a:r>
              <a:rPr lang="zh-TW" altLang="zh-TW" sz="3700" dirty="0" smtClean="0">
                <a:solidFill>
                  <a:srgbClr val="FF0000"/>
                </a:solidFill>
              </a:rPr>
              <a:t>生病在家</a:t>
            </a:r>
            <a:r>
              <a:rPr lang="zh-TW" altLang="zh-TW" sz="3700" dirty="0">
                <a:solidFill>
                  <a:srgbClr val="FF0000"/>
                </a:solidFill>
              </a:rPr>
              <a:t>隔離</a:t>
            </a:r>
            <a:r>
              <a:rPr lang="zh-TW" altLang="zh-TW" sz="3700" dirty="0">
                <a:solidFill>
                  <a:schemeClr val="tx1"/>
                </a:solidFill>
              </a:rPr>
              <a:t>、</a:t>
            </a:r>
            <a:r>
              <a:rPr lang="zh-TW" altLang="zh-TW" sz="3700" dirty="0">
                <a:solidFill>
                  <a:srgbClr val="FF0000"/>
                </a:solidFill>
              </a:rPr>
              <a:t>確實勤洗手</a:t>
            </a:r>
            <a:r>
              <a:rPr lang="zh-TW" altLang="zh-TW" sz="3700" dirty="0" smtClean="0">
                <a:solidFill>
                  <a:schemeClr val="tx1"/>
                </a:solidFill>
              </a:rPr>
              <a:t>、</a:t>
            </a:r>
            <a:r>
              <a:rPr lang="zh-TW" altLang="en-US" sz="3700" dirty="0">
                <a:solidFill>
                  <a:srgbClr val="FF0000"/>
                </a:solidFill>
              </a:rPr>
              <a:t>配戴口罩</a:t>
            </a:r>
            <a:r>
              <a:rPr lang="zh-TW" altLang="en-US" sz="3700" dirty="0" smtClean="0">
                <a:solidFill>
                  <a:schemeClr val="tx1"/>
                </a:solidFill>
              </a:rPr>
              <a:t>、</a:t>
            </a:r>
            <a:r>
              <a:rPr lang="zh-TW" altLang="zh-TW" sz="3700" dirty="0" smtClean="0">
                <a:solidFill>
                  <a:srgbClr val="FF0000"/>
                </a:solidFill>
              </a:rPr>
              <a:t>環境</a:t>
            </a:r>
            <a:r>
              <a:rPr lang="zh-TW" altLang="zh-TW" sz="3700" dirty="0">
                <a:solidFill>
                  <a:srgbClr val="FF0000"/>
                </a:solidFill>
              </a:rPr>
              <a:t>消毒</a:t>
            </a:r>
            <a:r>
              <a:rPr lang="zh-TW" altLang="zh-TW" sz="3700" dirty="0">
                <a:solidFill>
                  <a:schemeClr val="tx1"/>
                </a:solidFill>
              </a:rPr>
              <a:t>：是目前預防腸</a:t>
            </a:r>
            <a:r>
              <a:rPr lang="zh-TW" altLang="zh-TW" sz="3700" dirty="0" smtClean="0">
                <a:solidFill>
                  <a:schemeClr val="tx1"/>
                </a:solidFill>
              </a:rPr>
              <a:t>病毒</a:t>
            </a:r>
            <a:r>
              <a:rPr lang="zh-TW" altLang="en-US" sz="3700" dirty="0" smtClean="0">
                <a:solidFill>
                  <a:schemeClr val="tx1"/>
                </a:solidFill>
              </a:rPr>
              <a:t>傳播</a:t>
            </a:r>
            <a:r>
              <a:rPr lang="zh-TW" altLang="zh-TW" sz="3700" dirty="0" smtClean="0">
                <a:solidFill>
                  <a:schemeClr val="tx1"/>
                </a:solidFill>
              </a:rPr>
              <a:t>最</a:t>
            </a:r>
            <a:r>
              <a:rPr lang="zh-TW" altLang="zh-TW" sz="3700" dirty="0">
                <a:solidFill>
                  <a:schemeClr val="tx1"/>
                </a:solidFill>
              </a:rPr>
              <a:t>有效的方法。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衛生教育宣導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317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97001" y="260648"/>
            <a:ext cx="8229600" cy="1252728"/>
          </a:xfrm>
        </p:spPr>
        <p:txBody>
          <a:bodyPr/>
          <a:lstStyle/>
          <a:p>
            <a:r>
              <a:rPr lang="zh-TW" altLang="en-US" dirty="0"/>
              <a:t>衛生教育宣導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3"/>
          </p:nvPr>
        </p:nvSpPr>
        <p:spPr>
          <a:xfrm>
            <a:off x="341466" y="1196752"/>
            <a:ext cx="4147007" cy="540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3200" b="1" dirty="0" smtClean="0">
                <a:solidFill>
                  <a:srgbClr val="FF0000"/>
                </a:solidFill>
              </a:rPr>
              <a:t>視力保健</a:t>
            </a:r>
            <a:endParaRPr lang="en-US" altLang="zh-TW" sz="1200" dirty="0" smtClean="0">
              <a:solidFill>
                <a:schemeClr val="tx1"/>
              </a:solidFill>
            </a:endParaRPr>
          </a:p>
          <a:p>
            <a:r>
              <a:rPr lang="zh-TW" altLang="en-US" sz="2500" dirty="0" smtClean="0">
                <a:solidFill>
                  <a:schemeClr val="tx1"/>
                </a:solidFill>
              </a:rPr>
              <a:t>校園</a:t>
            </a:r>
            <a:r>
              <a:rPr lang="zh-TW" altLang="zh-TW" sz="2500" dirty="0" smtClean="0">
                <a:solidFill>
                  <a:schemeClr val="tx1"/>
                </a:solidFill>
              </a:rPr>
              <a:t>視力</a:t>
            </a:r>
            <a:r>
              <a:rPr lang="zh-TW" altLang="zh-TW" sz="2500" dirty="0">
                <a:solidFill>
                  <a:schemeClr val="tx1"/>
                </a:solidFill>
              </a:rPr>
              <a:t>檢查和一四</a:t>
            </a:r>
            <a:r>
              <a:rPr lang="zh-TW" altLang="zh-TW" sz="2500" dirty="0" smtClean="0">
                <a:solidFill>
                  <a:schemeClr val="tx1"/>
                </a:solidFill>
              </a:rPr>
              <a:t>年級</a:t>
            </a:r>
            <a:r>
              <a:rPr lang="zh-TW" altLang="en-US" sz="2500" dirty="0" smtClean="0">
                <a:solidFill>
                  <a:schemeClr val="tx1"/>
                </a:solidFill>
              </a:rPr>
              <a:t>學生健檢</a:t>
            </a:r>
            <a:r>
              <a:rPr lang="zh-TW" altLang="zh-TW" sz="2500" dirty="0" smtClean="0">
                <a:solidFill>
                  <a:schemeClr val="tx1"/>
                </a:solidFill>
              </a:rPr>
              <a:t>的</a:t>
            </a:r>
            <a:r>
              <a:rPr lang="zh-TW" altLang="zh-TW" sz="2500" dirty="0">
                <a:solidFill>
                  <a:schemeClr val="tx1"/>
                </a:solidFill>
              </a:rPr>
              <a:t>口腔檢查</a:t>
            </a:r>
            <a:r>
              <a:rPr lang="zh-TW" altLang="zh-TW" sz="2500" dirty="0" smtClean="0">
                <a:solidFill>
                  <a:schemeClr val="tx1"/>
                </a:solidFill>
              </a:rPr>
              <a:t>只是</a:t>
            </a:r>
            <a:r>
              <a:rPr lang="zh-TW" altLang="en-US" sz="2500" dirty="0" smtClean="0">
                <a:solidFill>
                  <a:schemeClr val="tx1"/>
                </a:solidFill>
              </a:rPr>
              <a:t>～</a:t>
            </a:r>
            <a:r>
              <a:rPr lang="en-US" altLang="zh-TW" sz="2500" dirty="0" smtClean="0">
                <a:solidFill>
                  <a:schemeClr val="tx1"/>
                </a:solidFill>
              </a:rPr>
              <a:t>”</a:t>
            </a:r>
            <a:r>
              <a:rPr lang="zh-TW" altLang="zh-TW" sz="2500" dirty="0" smtClean="0">
                <a:solidFill>
                  <a:srgbClr val="FF0000"/>
                </a:solidFill>
              </a:rPr>
              <a:t>健康篩</a:t>
            </a:r>
            <a:r>
              <a:rPr lang="zh-TW" altLang="zh-TW" sz="2500" dirty="0">
                <a:solidFill>
                  <a:srgbClr val="FF0000"/>
                </a:solidFill>
              </a:rPr>
              <a:t>檢</a:t>
            </a:r>
            <a:r>
              <a:rPr lang="en-US" altLang="zh-TW" sz="2500" dirty="0" smtClean="0">
                <a:solidFill>
                  <a:schemeClr val="tx1"/>
                </a:solidFill>
              </a:rPr>
              <a:t>”</a:t>
            </a:r>
            <a:r>
              <a:rPr lang="zh-TW" altLang="en-US" sz="2500" dirty="0" smtClean="0">
                <a:solidFill>
                  <a:schemeClr val="tx1"/>
                </a:solidFill>
              </a:rPr>
              <a:t>而已。</a:t>
            </a:r>
            <a:endParaRPr lang="en-US" altLang="zh-TW" sz="2500" dirty="0" smtClean="0">
              <a:solidFill>
                <a:schemeClr val="tx1"/>
              </a:solidFill>
            </a:endParaRPr>
          </a:p>
          <a:p>
            <a:r>
              <a:rPr lang="zh-TW" altLang="en-US" sz="2500" dirty="0" smtClean="0">
                <a:solidFill>
                  <a:schemeClr val="tx1"/>
                </a:solidFill>
              </a:rPr>
              <a:t>每半年一次</a:t>
            </a:r>
            <a:r>
              <a:rPr lang="zh-TW" altLang="zh-TW" sz="2500" dirty="0" smtClean="0">
                <a:solidFill>
                  <a:srgbClr val="FF0000"/>
                </a:solidFill>
              </a:rPr>
              <a:t>眼科</a:t>
            </a:r>
            <a:r>
              <a:rPr lang="zh-TW" altLang="en-US" sz="2500" dirty="0" smtClean="0">
                <a:solidFill>
                  <a:srgbClr val="FF0000"/>
                </a:solidFill>
              </a:rPr>
              <a:t>醫師</a:t>
            </a:r>
            <a:r>
              <a:rPr lang="zh-TW" altLang="zh-TW" sz="2500" dirty="0" smtClean="0">
                <a:solidFill>
                  <a:srgbClr val="FF0000"/>
                </a:solidFill>
              </a:rPr>
              <a:t>檢查</a:t>
            </a:r>
            <a:r>
              <a:rPr lang="zh-TW" altLang="zh-TW" sz="2500" dirty="0" smtClean="0">
                <a:solidFill>
                  <a:schemeClr val="tx1"/>
                </a:solidFill>
              </a:rPr>
              <a:t>，</a:t>
            </a:r>
            <a:r>
              <a:rPr lang="zh-TW" altLang="en-US" sz="2500" dirty="0" smtClean="0">
                <a:solidFill>
                  <a:schemeClr val="tx1"/>
                </a:solidFill>
              </a:rPr>
              <a:t>早期發現異常、早期治療、早期控制</a:t>
            </a:r>
            <a:r>
              <a:rPr lang="zh-TW" altLang="zh-TW" sz="2500" dirty="0" smtClean="0">
                <a:solidFill>
                  <a:schemeClr val="tx1"/>
                </a:solidFill>
              </a:rPr>
              <a:t>。</a:t>
            </a:r>
            <a:endParaRPr lang="en-US" altLang="zh-TW" sz="2500" dirty="0" smtClean="0">
              <a:solidFill>
                <a:schemeClr val="tx1"/>
              </a:solidFill>
            </a:endParaRPr>
          </a:p>
          <a:p>
            <a:pPr marL="274320" lvl="1"/>
            <a:r>
              <a:rPr lang="zh-TW" altLang="en-US" sz="2500" dirty="0" smtClean="0">
                <a:solidFill>
                  <a:schemeClr val="tx1"/>
                </a:solidFill>
              </a:rPr>
              <a:t>學校</a:t>
            </a:r>
            <a:r>
              <a:rPr lang="zh-TW" altLang="zh-TW" sz="2500" dirty="0" smtClean="0">
                <a:solidFill>
                  <a:schemeClr val="tx1"/>
                </a:solidFill>
              </a:rPr>
              <a:t>視力</a:t>
            </a:r>
            <a:r>
              <a:rPr lang="zh-TW" alt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篩</a:t>
            </a:r>
            <a:r>
              <a:rPr lang="zh-TW" altLang="zh-TW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檢</a:t>
            </a:r>
            <a:r>
              <a:rPr lang="en-US" altLang="zh-TW" sz="2500" b="1" dirty="0" smtClean="0">
                <a:solidFill>
                  <a:schemeClr val="tx1"/>
                </a:solidFill>
              </a:rPr>
              <a:t>~</a:t>
            </a:r>
            <a:r>
              <a:rPr lang="zh-TW" altLang="en-US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篩檢</a:t>
            </a:r>
            <a:r>
              <a:rPr lang="zh-TW" altLang="zh-TW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無異狀</a:t>
            </a:r>
            <a:r>
              <a:rPr lang="en-US" altLang="zh-TW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(1.0</a:t>
            </a:r>
            <a:r>
              <a:rPr lang="zh-TW" altLang="en-US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或</a:t>
            </a:r>
            <a:r>
              <a:rPr lang="en-US" altLang="zh-TW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1.2)</a:t>
            </a:r>
            <a:r>
              <a:rPr lang="zh-TW" altLang="en-US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時</a:t>
            </a:r>
            <a:r>
              <a:rPr lang="zh-TW" altLang="zh-TW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未必</a:t>
            </a:r>
            <a:r>
              <a:rPr lang="zh-TW" altLang="en-US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是</a:t>
            </a:r>
            <a:r>
              <a:rPr lang="zh-TW" altLang="zh-TW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正常</a:t>
            </a:r>
            <a:r>
              <a:rPr lang="zh-TW" altLang="en-US" sz="2500" dirty="0" smtClean="0">
                <a:solidFill>
                  <a:schemeClr val="tx1"/>
                </a:solidFill>
              </a:rPr>
              <a:t>，很多都已經</a:t>
            </a:r>
            <a:r>
              <a:rPr lang="en-US" altLang="zh-TW" sz="2500" dirty="0" smtClean="0">
                <a:solidFill>
                  <a:schemeClr val="tx1"/>
                </a:solidFill>
              </a:rPr>
              <a:t>100-200</a:t>
            </a:r>
            <a:r>
              <a:rPr lang="zh-TW" altLang="en-US" sz="2500" dirty="0" smtClean="0">
                <a:solidFill>
                  <a:schemeClr val="tx1"/>
                </a:solidFill>
              </a:rPr>
              <a:t>多度。</a:t>
            </a:r>
            <a:endParaRPr lang="en-US" altLang="zh-TW" sz="2500" dirty="0" smtClean="0">
              <a:solidFill>
                <a:schemeClr val="tx1"/>
              </a:solidFill>
            </a:endParaRPr>
          </a:p>
          <a:p>
            <a:pPr marL="274320" lvl="1"/>
            <a:r>
              <a:rPr lang="zh-TW" altLang="en-US" sz="2500" dirty="0" smtClean="0">
                <a:solidFill>
                  <a:srgbClr val="0000FF"/>
                </a:solidFill>
              </a:rPr>
              <a:t>假性近視可矯治，真性近視只能設法努力控制惡化速率而已了！</a:t>
            </a:r>
            <a:endParaRPr lang="zh-TW" altLang="en-US" sz="2500" dirty="0">
              <a:solidFill>
                <a:schemeClr val="tx1"/>
              </a:solidFill>
            </a:endParaRPr>
          </a:p>
        </p:txBody>
      </p:sp>
      <p:pic>
        <p:nvPicPr>
          <p:cNvPr id="7" name="1210497.t">
            <a:hlinkClick r:id="" action="ppaction://media"/>
          </p:cNvPr>
          <p:cNvPicPr>
            <a:picLocks noGrp="1" noChangeAspect="1"/>
          </p:cNvPicPr>
          <p:nvPr>
            <p:ph sz="quarter" idx="14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57255" y="1340768"/>
            <a:ext cx="4166120" cy="493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8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1560" y="1268760"/>
            <a:ext cx="8064896" cy="525658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3900" b="1" dirty="0">
                <a:solidFill>
                  <a:srgbClr val="FF0000"/>
                </a:solidFill>
              </a:rPr>
              <a:t>口腔</a:t>
            </a:r>
            <a:r>
              <a:rPr lang="zh-TW" altLang="en-US" sz="3900" b="1" dirty="0" smtClean="0">
                <a:solidFill>
                  <a:srgbClr val="FF0000"/>
                </a:solidFill>
              </a:rPr>
              <a:t>保健</a:t>
            </a:r>
            <a:endParaRPr lang="en-US" altLang="zh-TW" sz="39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sz="2800" b="1" dirty="0" smtClean="0">
              <a:solidFill>
                <a:srgbClr val="FF0000"/>
              </a:solidFill>
            </a:endParaRPr>
          </a:p>
          <a:p>
            <a:pPr marL="274320" lvl="1"/>
            <a:r>
              <a:rPr lang="zh-TW" altLang="zh-TW" sz="2800" b="1" dirty="0" smtClean="0">
                <a:solidFill>
                  <a:schemeClr val="tx1"/>
                </a:solidFill>
              </a:rPr>
              <a:t>口腔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篩檢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~</a:t>
            </a:r>
            <a:r>
              <a:rPr lang="zh-TW" altLang="zh-TW" sz="2800" dirty="0" smtClean="0">
                <a:solidFill>
                  <a:schemeClr val="tx1"/>
                </a:solidFill>
              </a:rPr>
              <a:t>乳牙蛀牙要處理</a:t>
            </a:r>
            <a:r>
              <a:rPr lang="zh-TW" altLang="en-US" sz="2800" dirty="0" smtClean="0">
                <a:solidFill>
                  <a:schemeClr val="tx1"/>
                </a:solidFill>
              </a:rPr>
              <a:t>；勿</a:t>
            </a:r>
            <a:r>
              <a:rPr lang="zh-TW" altLang="zh-TW" sz="2800" dirty="0" smtClean="0">
                <a:solidFill>
                  <a:schemeClr val="tx1"/>
                </a:solidFill>
              </a:rPr>
              <a:t>等到牙齒痛時才看牙醫師，</a:t>
            </a:r>
            <a:r>
              <a:rPr lang="zh-TW" altLang="en-US" sz="2800" dirty="0" smtClean="0">
                <a:solidFill>
                  <a:schemeClr val="tx1"/>
                </a:solidFill>
              </a:rPr>
              <a:t>可能</a:t>
            </a:r>
            <a:r>
              <a:rPr lang="zh-TW" altLang="zh-TW" sz="2800" dirty="0" smtClean="0">
                <a:solidFill>
                  <a:schemeClr val="tx1"/>
                </a:solidFill>
              </a:rPr>
              <a:t>已經蛀一個大洞，甚至傷</a:t>
            </a:r>
            <a:r>
              <a:rPr lang="zh-TW" altLang="en-US" sz="2800" dirty="0" smtClean="0">
                <a:solidFill>
                  <a:schemeClr val="tx1"/>
                </a:solidFill>
              </a:rPr>
              <a:t>及牙髓腔</a:t>
            </a:r>
            <a:r>
              <a:rPr lang="zh-TW" altLang="zh-TW" sz="2800" dirty="0" smtClean="0">
                <a:solidFill>
                  <a:schemeClr val="tx1"/>
                </a:solidFill>
              </a:rPr>
              <a:t>神經。</a:t>
            </a:r>
            <a:r>
              <a:rPr lang="zh-TW" altLang="zh-TW" sz="2800" dirty="0" smtClean="0">
                <a:solidFill>
                  <a:srgbClr val="FF0000"/>
                </a:solidFill>
              </a:rPr>
              <a:t>每半年一次牙科</a:t>
            </a:r>
            <a:r>
              <a:rPr lang="zh-TW" altLang="en-US" sz="2800" dirty="0" smtClean="0">
                <a:solidFill>
                  <a:srgbClr val="FF0000"/>
                </a:solidFill>
              </a:rPr>
              <a:t>醫師</a:t>
            </a:r>
            <a:r>
              <a:rPr lang="zh-TW" altLang="zh-TW" sz="2800" dirty="0" smtClean="0">
                <a:solidFill>
                  <a:srgbClr val="FF0000"/>
                </a:solidFill>
              </a:rPr>
              <a:t>檢查</a:t>
            </a:r>
            <a:r>
              <a:rPr lang="zh-TW" altLang="zh-TW" sz="2800" dirty="0" smtClean="0">
                <a:solidFill>
                  <a:schemeClr val="tx1"/>
                </a:solidFill>
              </a:rPr>
              <a:t>，一</a:t>
            </a:r>
            <a:r>
              <a:rPr lang="zh-TW" altLang="en-US" sz="2800" dirty="0" smtClean="0">
                <a:solidFill>
                  <a:schemeClr val="tx1"/>
                </a:solidFill>
              </a:rPr>
              <a:t>發現</a:t>
            </a:r>
            <a:r>
              <a:rPr lang="zh-TW" altLang="zh-TW" sz="2800" dirty="0" smtClean="0">
                <a:solidFill>
                  <a:schemeClr val="tx1"/>
                </a:solidFill>
              </a:rPr>
              <a:t>有</a:t>
            </a:r>
            <a:r>
              <a:rPr lang="zh-TW" altLang="zh-TW" sz="2800" dirty="0">
                <a:solidFill>
                  <a:schemeClr val="tx1"/>
                </a:solidFill>
              </a:rPr>
              <a:t>異常就盡速</a:t>
            </a:r>
            <a:r>
              <a:rPr lang="zh-TW" altLang="zh-TW" sz="2800" dirty="0" smtClean="0">
                <a:solidFill>
                  <a:schemeClr val="tx1"/>
                </a:solidFill>
              </a:rPr>
              <a:t>治療</a:t>
            </a:r>
            <a:r>
              <a:rPr lang="en-US" altLang="zh-TW" sz="2800" dirty="0" smtClean="0">
                <a:solidFill>
                  <a:schemeClr val="tx1"/>
                </a:solidFill>
              </a:rPr>
              <a:t/>
            </a:r>
            <a:br>
              <a:rPr lang="en-US" altLang="zh-TW" sz="2800" dirty="0" smtClean="0">
                <a:solidFill>
                  <a:schemeClr val="tx1"/>
                </a:solidFill>
              </a:rPr>
            </a:br>
            <a:r>
              <a:rPr lang="zh-TW" altLang="en-US" sz="2800" dirty="0" smtClean="0">
                <a:solidFill>
                  <a:schemeClr val="tx1"/>
                </a:solidFill>
              </a:rPr>
              <a:t>，以</a:t>
            </a:r>
            <a:r>
              <a:rPr lang="zh-TW" altLang="zh-TW" sz="2800" dirty="0" smtClean="0">
                <a:solidFill>
                  <a:schemeClr val="tx1"/>
                </a:solidFill>
              </a:rPr>
              <a:t>避免</a:t>
            </a:r>
            <a:r>
              <a:rPr lang="zh-TW" altLang="zh-TW" sz="2800" dirty="0">
                <a:solidFill>
                  <a:schemeClr val="tx1"/>
                </a:solidFill>
              </a:rPr>
              <a:t>惡化。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274320" lvl="1"/>
            <a:r>
              <a:rPr lang="zh-TW" altLang="zh-TW" sz="2800" b="1" dirty="0" smtClean="0">
                <a:solidFill>
                  <a:srgbClr val="FF0000"/>
                </a:solidFill>
              </a:rPr>
              <a:t>臼齒</a:t>
            </a:r>
            <a:r>
              <a:rPr lang="zh-TW" altLang="zh-TW" sz="2800" b="1" dirty="0">
                <a:solidFill>
                  <a:srgbClr val="FF0000"/>
                </a:solidFill>
              </a:rPr>
              <a:t>窩溝隙封填計畫補助</a:t>
            </a:r>
            <a:r>
              <a:rPr lang="zh-TW" altLang="en-US" sz="2800" dirty="0">
                <a:solidFill>
                  <a:schemeClr val="tx1"/>
                </a:solidFill>
              </a:rPr>
              <a:t>：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zh-TW" altLang="en-US" sz="2800" dirty="0" smtClean="0">
                <a:solidFill>
                  <a:schemeClr val="tx1"/>
                </a:solidFill>
              </a:rPr>
              <a:t>     </a:t>
            </a:r>
            <a:r>
              <a:rPr lang="en-US" altLang="zh-TW" sz="2800" dirty="0" smtClean="0">
                <a:solidFill>
                  <a:schemeClr val="tx1"/>
                </a:solidFill>
              </a:rPr>
              <a:t>1.</a:t>
            </a:r>
            <a:r>
              <a:rPr lang="zh-TW" altLang="en-US" sz="2800" dirty="0" smtClean="0">
                <a:solidFill>
                  <a:schemeClr val="tx1"/>
                </a:solidFill>
              </a:rPr>
              <a:t>是</a:t>
            </a:r>
            <a:r>
              <a:rPr lang="zh-TW" altLang="zh-TW" sz="2800" dirty="0" smtClean="0">
                <a:solidFill>
                  <a:schemeClr val="tx1"/>
                </a:solidFill>
              </a:rPr>
              <a:t>預防</a:t>
            </a:r>
            <a:r>
              <a:rPr lang="zh-TW" altLang="en-US" sz="2800" dirty="0">
                <a:solidFill>
                  <a:schemeClr val="tx1"/>
                </a:solidFill>
              </a:rPr>
              <a:t>臼齒</a:t>
            </a:r>
            <a:r>
              <a:rPr lang="zh-TW" altLang="zh-TW" sz="2800" dirty="0">
                <a:solidFill>
                  <a:schemeClr val="tx1"/>
                </a:solidFill>
              </a:rPr>
              <a:t>齲齒有效方法</a:t>
            </a:r>
            <a:r>
              <a:rPr lang="zh-TW" altLang="en-US" sz="2800" dirty="0" smtClean="0">
                <a:solidFill>
                  <a:schemeClr val="tx1"/>
                </a:solidFill>
              </a:rPr>
              <a:t>。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</a:rPr>
              <a:t>    </a:t>
            </a:r>
            <a:r>
              <a:rPr lang="en-US" altLang="zh-TW" sz="2800" dirty="0" smtClean="0">
                <a:solidFill>
                  <a:schemeClr val="tx1"/>
                </a:solidFill>
              </a:rPr>
              <a:t>2</a:t>
            </a:r>
            <a:r>
              <a:rPr lang="en-US" altLang="zh-TW" sz="2800" dirty="0">
                <a:solidFill>
                  <a:schemeClr val="tx1"/>
                </a:solidFill>
              </a:rPr>
              <a:t>.</a:t>
            </a:r>
            <a:r>
              <a:rPr lang="zh-TW" altLang="en-US" sz="2800" dirty="0">
                <a:solidFill>
                  <a:schemeClr val="tx1"/>
                </a:solidFill>
              </a:rPr>
              <a:t>原本要自費</a:t>
            </a:r>
            <a:r>
              <a:rPr lang="zh-TW" altLang="en-US" sz="2800" dirty="0" smtClean="0">
                <a:solidFill>
                  <a:schemeClr val="tx1"/>
                </a:solidFill>
              </a:rPr>
              <a:t>、</a:t>
            </a:r>
            <a:r>
              <a:rPr lang="en-US" altLang="zh-TW" sz="2800" dirty="0" smtClean="0">
                <a:solidFill>
                  <a:schemeClr val="tx1"/>
                </a:solidFill>
              </a:rPr>
              <a:t>103</a:t>
            </a:r>
            <a:r>
              <a:rPr lang="zh-TW" altLang="en-US" sz="2800" dirty="0" smtClean="0">
                <a:solidFill>
                  <a:schemeClr val="tx1"/>
                </a:solidFill>
              </a:rPr>
              <a:t>年起政府補助施作。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zh-TW" altLang="en-US" sz="2800" dirty="0" smtClean="0">
                <a:solidFill>
                  <a:schemeClr val="tx1"/>
                </a:solidFill>
              </a:rPr>
              <a:t>     </a:t>
            </a:r>
            <a:r>
              <a:rPr lang="en-US" altLang="zh-TW" sz="2800" dirty="0" smtClean="0">
                <a:solidFill>
                  <a:schemeClr val="tx1"/>
                </a:solidFill>
              </a:rPr>
              <a:t>3.</a:t>
            </a:r>
            <a:r>
              <a:rPr lang="zh-TW" altLang="en-US" sz="2800" dirty="0">
                <a:solidFill>
                  <a:schemeClr val="tx1"/>
                </a:solidFill>
              </a:rPr>
              <a:t>要</a:t>
            </a:r>
            <a:r>
              <a:rPr lang="zh-TW" altLang="en-US" sz="2800" dirty="0" smtClean="0">
                <a:solidFill>
                  <a:schemeClr val="tx1"/>
                </a:solidFill>
              </a:rPr>
              <a:t>第一大臼齒完全</a:t>
            </a:r>
            <a:r>
              <a:rPr lang="zh-TW" altLang="en-US" sz="2800" dirty="0">
                <a:solidFill>
                  <a:schemeClr val="tx1"/>
                </a:solidFill>
              </a:rPr>
              <a:t>萌</a:t>
            </a:r>
            <a:r>
              <a:rPr lang="zh-TW" altLang="en-US" sz="2800" dirty="0" smtClean="0">
                <a:solidFill>
                  <a:schemeClr val="tx1"/>
                </a:solidFill>
              </a:rPr>
              <a:t>出且</a:t>
            </a:r>
            <a:r>
              <a:rPr lang="zh-TW" altLang="en-US" sz="2800" dirty="0">
                <a:solidFill>
                  <a:schemeClr val="tx1"/>
                </a:solidFill>
              </a:rPr>
              <a:t>無明顯蛀蝕才可施</a:t>
            </a:r>
            <a:r>
              <a:rPr lang="zh-TW" altLang="en-US" sz="2800" dirty="0" smtClean="0">
                <a:solidFill>
                  <a:schemeClr val="tx1"/>
                </a:solidFill>
              </a:rPr>
              <a:t>作。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0" lvl="1" indent="0" algn="ctr">
              <a:buNone/>
            </a:pPr>
            <a:endParaRPr lang="en-US" altLang="zh-TW" sz="1900" dirty="0">
              <a:solidFill>
                <a:srgbClr val="0000FF"/>
              </a:solidFill>
            </a:endParaRPr>
          </a:p>
          <a:p>
            <a:pPr marL="0" lvl="1" indent="0" algn="ctr">
              <a:buNone/>
            </a:pPr>
            <a:r>
              <a:rPr lang="zh-TW" altLang="zh-TW" dirty="0" smtClean="0">
                <a:solidFill>
                  <a:srgbClr val="0000FF"/>
                </a:solidFill>
              </a:rPr>
              <a:t>請</a:t>
            </a:r>
            <a:r>
              <a:rPr lang="zh-TW" altLang="zh-TW" dirty="0">
                <a:solidFill>
                  <a:srgbClr val="0000FF"/>
                </a:solidFill>
              </a:rPr>
              <a:t>自行</a:t>
            </a:r>
            <a:r>
              <a:rPr lang="zh-TW" altLang="en-US" dirty="0" smtClean="0">
                <a:solidFill>
                  <a:srgbClr val="0000FF"/>
                </a:solidFill>
              </a:rPr>
              <a:t>搜尋</a:t>
            </a:r>
            <a:r>
              <a:rPr lang="zh-TW" altLang="en-US" u="sng" dirty="0" smtClean="0">
                <a:solidFill>
                  <a:srgbClr val="0000FF"/>
                </a:solidFill>
              </a:rPr>
              <a:t>桃園</a:t>
            </a:r>
            <a:r>
              <a:rPr lang="zh-TW" altLang="zh-TW" u="sng" dirty="0" smtClean="0">
                <a:solidFill>
                  <a:srgbClr val="0000FF"/>
                </a:solidFill>
              </a:rPr>
              <a:t>衛生局</a:t>
            </a:r>
            <a:r>
              <a:rPr lang="zh-TW" altLang="zh-TW" u="sng" dirty="0">
                <a:solidFill>
                  <a:srgbClr val="0000FF"/>
                </a:solidFill>
              </a:rPr>
              <a:t>網站</a:t>
            </a:r>
            <a:r>
              <a:rPr lang="zh-TW" altLang="zh-TW" dirty="0">
                <a:solidFill>
                  <a:srgbClr val="0000FF"/>
                </a:solidFill>
              </a:rPr>
              <a:t>查閱相關資訊</a:t>
            </a:r>
            <a:r>
              <a:rPr lang="zh-TW" altLang="zh-TW" dirty="0" smtClean="0">
                <a:solidFill>
                  <a:srgbClr val="0000FF"/>
                </a:solidFill>
              </a:rPr>
              <a:t>，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pPr marL="0" lvl="1" indent="0" algn="ctr">
              <a:buNone/>
            </a:pPr>
            <a:r>
              <a:rPr lang="zh-TW" altLang="zh-TW" dirty="0" smtClean="0">
                <a:solidFill>
                  <a:srgbClr val="0000FF"/>
                </a:solidFill>
              </a:rPr>
              <a:t>或</a:t>
            </a:r>
            <a:r>
              <a:rPr lang="zh-TW" altLang="zh-TW" u="sng" dirty="0">
                <a:solidFill>
                  <a:srgbClr val="0000FF"/>
                </a:solidFill>
              </a:rPr>
              <a:t>親洽牙醫診所</a:t>
            </a:r>
            <a:r>
              <a:rPr lang="zh-TW" altLang="zh-TW" dirty="0">
                <a:solidFill>
                  <a:srgbClr val="0000FF"/>
                </a:solidFill>
              </a:rPr>
              <a:t>詢問</a:t>
            </a:r>
            <a:r>
              <a:rPr lang="zh-TW" altLang="en-US" dirty="0">
                <a:solidFill>
                  <a:srgbClr val="0000FF"/>
                </a:solidFill>
              </a:rPr>
              <a:t>。</a:t>
            </a:r>
            <a:endParaRPr lang="zh-TW" altLang="zh-TW" dirty="0">
              <a:solidFill>
                <a:srgbClr val="0000FF"/>
              </a:solidFill>
            </a:endParaRPr>
          </a:p>
          <a:p>
            <a:endParaRPr lang="en-US" altLang="zh-TW" sz="2800" b="1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378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30897" y="2780928"/>
            <a:ext cx="4861383" cy="3312368"/>
          </a:xfrm>
        </p:spPr>
        <p:txBody>
          <a:bodyPr>
            <a:noAutofit/>
          </a:bodyPr>
          <a:lstStyle/>
          <a:p>
            <a:r>
              <a:rPr lang="zh-TW" altLang="zh-TW" sz="3200" dirty="0" smtClean="0"/>
              <a:t>健康</a:t>
            </a:r>
            <a:r>
              <a:rPr lang="zh-TW" altLang="zh-TW" sz="3200" dirty="0"/>
              <a:t>中心業務</a:t>
            </a:r>
            <a:r>
              <a:rPr lang="zh-TW" altLang="zh-TW" sz="3200" dirty="0" smtClean="0"/>
              <a:t>說明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r>
              <a:rPr lang="zh-TW" altLang="zh-TW" sz="3200" dirty="0" smtClean="0"/>
              <a:t>請家長須知或配合事項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r>
              <a:rPr lang="zh-TW" altLang="zh-TW" sz="3200" dirty="0" smtClean="0"/>
              <a:t>衛</a:t>
            </a:r>
            <a:r>
              <a:rPr lang="zh-TW" altLang="en-US" sz="3200" dirty="0" smtClean="0"/>
              <a:t>生教育</a:t>
            </a:r>
            <a:r>
              <a:rPr lang="zh-TW" altLang="zh-TW" sz="3200" dirty="0" smtClean="0"/>
              <a:t>宣導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說明流程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59" cy="4680520"/>
          </a:xfrm>
        </p:spPr>
        <p:txBody>
          <a:bodyPr>
            <a:noAutofit/>
          </a:bodyPr>
          <a:lstStyle/>
          <a:p>
            <a:r>
              <a:rPr lang="zh-TW" altLang="zh-TW" sz="2800" dirty="0"/>
              <a:t>學生</a:t>
            </a:r>
            <a:r>
              <a:rPr lang="zh-TW" altLang="zh-TW" sz="2800" dirty="0" smtClean="0"/>
              <a:t>健康檢查</a:t>
            </a:r>
            <a:r>
              <a:rPr lang="zh-TW" altLang="en-US" sz="2800" dirty="0" smtClean="0"/>
              <a:t>：</a:t>
            </a:r>
            <a:r>
              <a:rPr lang="zh-TW" altLang="en-US" sz="2000" dirty="0" smtClean="0">
                <a:solidFill>
                  <a:schemeClr val="tx1"/>
                </a:solidFill>
              </a:rPr>
              <a:t>體位</a:t>
            </a:r>
            <a:r>
              <a:rPr lang="en-US" altLang="zh-TW" sz="2000" dirty="0" smtClean="0">
                <a:solidFill>
                  <a:schemeClr val="tx1"/>
                </a:solidFill>
              </a:rPr>
              <a:t>/</a:t>
            </a:r>
            <a:r>
              <a:rPr lang="zh-TW" altLang="en-US" sz="2000" dirty="0" smtClean="0">
                <a:solidFill>
                  <a:schemeClr val="tx1"/>
                </a:solidFill>
              </a:rPr>
              <a:t>視力</a:t>
            </a:r>
            <a:r>
              <a:rPr lang="en-US" altLang="zh-TW" sz="2000" dirty="0" smtClean="0">
                <a:solidFill>
                  <a:schemeClr val="tx1"/>
                </a:solidFill>
              </a:rPr>
              <a:t>/</a:t>
            </a:r>
            <a:r>
              <a:rPr lang="zh-TW" altLang="en-US" sz="2000" dirty="0" smtClean="0">
                <a:solidFill>
                  <a:schemeClr val="tx1"/>
                </a:solidFill>
              </a:rPr>
              <a:t>眼睛立體感</a:t>
            </a:r>
            <a:r>
              <a:rPr lang="en-US" altLang="zh-TW" sz="2000" dirty="0" smtClean="0">
                <a:solidFill>
                  <a:schemeClr val="tx1"/>
                </a:solidFill>
              </a:rPr>
              <a:t>/</a:t>
            </a:r>
            <a:r>
              <a:rPr lang="zh-TW" altLang="en-US" sz="2000" dirty="0" smtClean="0">
                <a:solidFill>
                  <a:schemeClr val="tx1"/>
                </a:solidFill>
              </a:rPr>
              <a:t>頭蝨、一四年級健康檢查、</a:t>
            </a:r>
            <a:r>
              <a:rPr lang="en-US" altLang="zh-TW" sz="2000" dirty="0" smtClean="0">
                <a:solidFill>
                  <a:schemeClr val="tx1"/>
                </a:solidFill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zh-TW" altLang="en-US" sz="2000" dirty="0" smtClean="0">
                <a:solidFill>
                  <a:schemeClr val="tx1"/>
                </a:solidFill>
              </a:rPr>
              <a:t>                                             新生心電圖檢查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r>
              <a:rPr lang="zh-TW" altLang="en-US" sz="2800" dirty="0" smtClean="0"/>
              <a:t>學</a:t>
            </a:r>
            <a:r>
              <a:rPr lang="zh-TW" altLang="en-US" sz="2800" dirty="0"/>
              <a:t>童</a:t>
            </a:r>
            <a:r>
              <a:rPr lang="zh-TW" altLang="en-US" sz="2800" dirty="0" smtClean="0"/>
              <a:t>健康缺點矯治追蹤：</a:t>
            </a:r>
            <a:r>
              <a:rPr lang="zh-TW" altLang="en-US" sz="2000" dirty="0" smtClean="0">
                <a:solidFill>
                  <a:schemeClr val="tx1"/>
                </a:solidFill>
              </a:rPr>
              <a:t>視力異常、頭蝨</a:t>
            </a:r>
            <a:r>
              <a:rPr lang="en-US" altLang="zh-TW" sz="2000" dirty="0" smtClean="0">
                <a:solidFill>
                  <a:schemeClr val="tx1"/>
                </a:solidFill>
              </a:rPr>
              <a:t>(+)</a:t>
            </a:r>
            <a:r>
              <a:rPr lang="zh-TW" altLang="en-US" sz="2000" dirty="0" smtClean="0">
                <a:solidFill>
                  <a:schemeClr val="tx1"/>
                </a:solidFill>
              </a:rPr>
              <a:t>、寄生蟲</a:t>
            </a:r>
            <a:r>
              <a:rPr lang="en-US" altLang="zh-TW" sz="2000" dirty="0" smtClean="0">
                <a:solidFill>
                  <a:schemeClr val="tx1"/>
                </a:solidFill>
              </a:rPr>
              <a:t>(+) </a:t>
            </a:r>
            <a:r>
              <a:rPr lang="zh-TW" altLang="en-US" sz="2000" dirty="0" smtClean="0">
                <a:solidFill>
                  <a:schemeClr val="tx1"/>
                </a:solidFill>
              </a:rPr>
              <a:t>、學檢</a:t>
            </a:r>
            <a:r>
              <a:rPr lang="en-US" altLang="zh-TW" sz="2000" dirty="0" smtClean="0">
                <a:solidFill>
                  <a:schemeClr val="tx1"/>
                </a:solidFill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en-US" altLang="zh-TW" sz="2000" dirty="0" smtClean="0">
                <a:solidFill>
                  <a:schemeClr val="tx1"/>
                </a:solidFill>
              </a:rPr>
              <a:t>                                                                     </a:t>
            </a:r>
            <a:r>
              <a:rPr lang="zh-TW" altLang="en-US" sz="2000" dirty="0" smtClean="0">
                <a:solidFill>
                  <a:schemeClr val="tx1"/>
                </a:solidFill>
              </a:rPr>
              <a:t>異常、心電圖檢查異常、特殊傳染病</a:t>
            </a:r>
            <a:r>
              <a:rPr lang="en-US" altLang="zh-TW" sz="2000" dirty="0">
                <a:solidFill>
                  <a:schemeClr val="tx1"/>
                </a:solidFill>
              </a:rPr>
              <a:t>(+)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r>
              <a:rPr lang="zh-TW" altLang="en-US" sz="2800" dirty="0" smtClean="0"/>
              <a:t>緊急</a:t>
            </a:r>
            <a:r>
              <a:rPr lang="zh-TW" altLang="zh-TW" sz="2800" dirty="0" smtClean="0"/>
              <a:t>傷</a:t>
            </a:r>
            <a:r>
              <a:rPr lang="zh-TW" altLang="zh-TW" sz="2800" dirty="0"/>
              <a:t>病</a:t>
            </a:r>
            <a:r>
              <a:rPr lang="zh-TW" altLang="zh-TW" sz="2800" dirty="0" smtClean="0"/>
              <a:t>處理</a:t>
            </a:r>
            <a:r>
              <a:rPr lang="zh-TW" altLang="en-US" sz="2800" dirty="0" smtClean="0"/>
              <a:t>：</a:t>
            </a:r>
            <a:r>
              <a:rPr lang="zh-TW" altLang="en-US" sz="2000" dirty="0" smtClean="0">
                <a:solidFill>
                  <a:schemeClr val="tx1"/>
                </a:solidFill>
              </a:rPr>
              <a:t>當天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000" dirty="0" smtClean="0">
                <a:solidFill>
                  <a:schemeClr val="tx1"/>
                </a:solidFill>
              </a:rPr>
              <a:t>在校發生的傷</a:t>
            </a:r>
            <a:r>
              <a:rPr lang="zh-TW" altLang="en-US" sz="2000" dirty="0">
                <a:solidFill>
                  <a:schemeClr val="tx1"/>
                </a:solidFill>
              </a:rPr>
              <a:t>病</a:t>
            </a:r>
            <a:r>
              <a:rPr lang="zh-TW" altLang="en-US" sz="2000" dirty="0" smtClean="0">
                <a:solidFill>
                  <a:schemeClr val="tx1"/>
                </a:solidFill>
              </a:rPr>
              <a:t>處理</a:t>
            </a:r>
            <a:endParaRPr lang="en-US" altLang="zh-TW" sz="2000" dirty="0">
              <a:solidFill>
                <a:schemeClr val="tx1"/>
              </a:solidFill>
            </a:endParaRPr>
          </a:p>
          <a:p>
            <a:r>
              <a:rPr lang="zh-TW" altLang="en-US" sz="2800" dirty="0" smtClean="0"/>
              <a:t>普查學齡前</a:t>
            </a:r>
            <a:r>
              <a:rPr lang="zh-TW" altLang="zh-TW" sz="2800" dirty="0" smtClean="0"/>
              <a:t>預防接種</a:t>
            </a:r>
            <a:r>
              <a:rPr lang="zh-TW" altLang="en-US" sz="2800" dirty="0" smtClean="0"/>
              <a:t>：</a:t>
            </a:r>
            <a:r>
              <a:rPr lang="zh-TW" altLang="en-US" sz="2000" dirty="0" smtClean="0">
                <a:solidFill>
                  <a:schemeClr val="tx1"/>
                </a:solidFill>
              </a:rPr>
              <a:t>學齡前</a:t>
            </a:r>
            <a:r>
              <a:rPr lang="zh-TW" altLang="en-US" sz="2000" dirty="0">
                <a:solidFill>
                  <a:schemeClr val="tx1"/>
                </a:solidFill>
              </a:rPr>
              <a:t>該完成的常規疫苗欠</a:t>
            </a:r>
            <a:r>
              <a:rPr lang="zh-TW" altLang="en-US" sz="2000" dirty="0" smtClean="0">
                <a:solidFill>
                  <a:schemeClr val="tx1"/>
                </a:solidFill>
              </a:rPr>
              <a:t>針提醒補種</a:t>
            </a:r>
            <a:endParaRPr lang="en-US" altLang="zh-TW" sz="2000" dirty="0">
              <a:solidFill>
                <a:schemeClr val="tx1"/>
              </a:solidFill>
            </a:endParaRPr>
          </a:p>
          <a:p>
            <a:r>
              <a:rPr lang="zh-TW" altLang="zh-TW" sz="2800" dirty="0" smtClean="0"/>
              <a:t>流</a:t>
            </a:r>
            <a:r>
              <a:rPr lang="zh-TW" altLang="zh-TW" sz="2800" dirty="0"/>
              <a:t>感疫苗</a:t>
            </a:r>
            <a:r>
              <a:rPr lang="zh-TW" altLang="zh-TW" sz="2800" dirty="0" smtClean="0"/>
              <a:t>接種</a:t>
            </a:r>
            <a:r>
              <a:rPr lang="zh-TW" altLang="en-US" sz="2800" dirty="0" smtClean="0"/>
              <a:t>：</a:t>
            </a:r>
            <a:r>
              <a:rPr lang="zh-TW" altLang="en-US" sz="2000" dirty="0">
                <a:solidFill>
                  <a:schemeClr val="tx1"/>
                </a:solidFill>
              </a:rPr>
              <a:t>每年一次全校學生流感疫苗施</a:t>
            </a:r>
            <a:r>
              <a:rPr lang="zh-TW" altLang="en-US" sz="2000" dirty="0" smtClean="0">
                <a:solidFill>
                  <a:schemeClr val="tx1"/>
                </a:solidFill>
              </a:rPr>
              <a:t>打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r>
              <a:rPr lang="zh-TW" altLang="en-US" sz="2800" dirty="0"/>
              <a:t>傳染病防疫：</a:t>
            </a:r>
            <a:r>
              <a:rPr lang="zh-TW" altLang="en-US" sz="2000" dirty="0">
                <a:solidFill>
                  <a:schemeClr val="tx1"/>
                </a:solidFill>
              </a:rPr>
              <a:t>腸病毒、流感</a:t>
            </a:r>
            <a:r>
              <a:rPr lang="zh-TW" altLang="en-US" sz="2000" dirty="0" smtClean="0">
                <a:solidFill>
                  <a:schemeClr val="tx1"/>
                </a:solidFill>
              </a:rPr>
              <a:t>、水痘、疥瘡、新冠肺炎</a:t>
            </a:r>
            <a:r>
              <a:rPr lang="en-US" altLang="zh-TW" sz="2000" dirty="0" smtClean="0">
                <a:solidFill>
                  <a:schemeClr val="tx1"/>
                </a:solidFill>
              </a:rPr>
              <a:t>……</a:t>
            </a:r>
            <a:endParaRPr lang="en-US" altLang="zh-TW" sz="2000" dirty="0">
              <a:solidFill>
                <a:schemeClr val="tx1"/>
              </a:solidFill>
            </a:endParaRPr>
          </a:p>
          <a:p>
            <a:r>
              <a:rPr lang="zh-TW" altLang="zh-TW" sz="2800" dirty="0" smtClean="0"/>
              <a:t>學生</a:t>
            </a:r>
            <a:r>
              <a:rPr lang="zh-TW" altLang="en-US" sz="2800" dirty="0" smtClean="0"/>
              <a:t>團</a:t>
            </a:r>
            <a:r>
              <a:rPr lang="zh-TW" altLang="en-US" sz="2800" dirty="0"/>
              <a:t>體</a:t>
            </a:r>
            <a:r>
              <a:rPr lang="zh-TW" altLang="zh-TW" sz="2800" dirty="0" smtClean="0"/>
              <a:t>保險</a:t>
            </a:r>
            <a:r>
              <a:rPr lang="zh-TW" altLang="en-US" sz="2800" dirty="0" smtClean="0"/>
              <a:t>協助申請理賠</a:t>
            </a:r>
            <a:endParaRPr lang="en-US" altLang="zh-TW" sz="2800" dirty="0" smtClean="0"/>
          </a:p>
          <a:p>
            <a:r>
              <a:rPr lang="zh-TW" altLang="zh-TW" sz="2800" dirty="0" smtClean="0"/>
              <a:t>衛生</a:t>
            </a:r>
            <a:r>
              <a:rPr lang="zh-TW" altLang="zh-TW" sz="2800" dirty="0"/>
              <a:t>保健宣導</a:t>
            </a:r>
            <a:endParaRPr lang="zh-TW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健康</a:t>
            </a:r>
            <a:r>
              <a:rPr lang="zh-TW" altLang="zh-TW" dirty="0" smtClean="0"/>
              <a:t>中心</a:t>
            </a:r>
            <a:r>
              <a:rPr lang="zh-TW" altLang="en-US" dirty="0" smtClean="0"/>
              <a:t>辦理</a:t>
            </a:r>
            <a:r>
              <a:rPr lang="zh-TW" altLang="zh-TW" dirty="0" smtClean="0"/>
              <a:t>業務</a:t>
            </a:r>
            <a:r>
              <a:rPr lang="zh-TW" altLang="en-US" dirty="0" smtClean="0"/>
              <a:t>說明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88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2060848"/>
            <a:ext cx="8496943" cy="40653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200" b="1" dirty="0" smtClean="0"/>
              <a:t>(1)</a:t>
            </a:r>
            <a:r>
              <a:rPr lang="zh-TW" altLang="zh-TW" sz="3200" b="1" dirty="0" smtClean="0"/>
              <a:t>全</a:t>
            </a:r>
            <a:r>
              <a:rPr lang="zh-TW" altLang="zh-TW" sz="3200" b="1" dirty="0"/>
              <a:t>校學生健康篩</a:t>
            </a:r>
            <a:r>
              <a:rPr lang="zh-TW" altLang="zh-TW" sz="3200" b="1" dirty="0" smtClean="0"/>
              <a:t>檢</a:t>
            </a:r>
            <a:endParaRPr lang="en-US" altLang="zh-TW" sz="3200" b="1" dirty="0" smtClean="0"/>
          </a:p>
          <a:p>
            <a:pPr lvl="0"/>
            <a:r>
              <a:rPr lang="zh-TW" altLang="zh-TW" dirty="0">
                <a:solidFill>
                  <a:schemeClr val="tx1"/>
                </a:solidFill>
              </a:rPr>
              <a:t>每學期</a:t>
            </a:r>
            <a:r>
              <a:rPr lang="zh-TW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身高</a:t>
            </a:r>
            <a:r>
              <a:rPr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TW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體重</a:t>
            </a:r>
            <a:r>
              <a:rPr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TW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頭蝨</a:t>
            </a:r>
            <a:r>
              <a:rPr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TW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視力篩檢</a:t>
            </a:r>
            <a:r>
              <a:rPr lang="zh-TW" altLang="en-US" dirty="0">
                <a:solidFill>
                  <a:schemeClr val="tx1"/>
                </a:solidFill>
              </a:rPr>
              <a:t>：異</a:t>
            </a:r>
            <a:r>
              <a:rPr lang="zh-TW" altLang="zh-TW" dirty="0">
                <a:solidFill>
                  <a:schemeClr val="tx1"/>
                </a:solidFill>
              </a:rPr>
              <a:t>常通知單</a:t>
            </a:r>
            <a:r>
              <a:rPr lang="zh-TW" altLang="en-US" dirty="0" smtClean="0">
                <a:solidFill>
                  <a:schemeClr val="tx1"/>
                </a:solidFill>
              </a:rPr>
              <a:t>請家長盡可能於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b="1" dirty="0" smtClean="0">
                <a:solidFill>
                  <a:srgbClr val="FF0000"/>
                </a:solidFill>
              </a:rPr>
              <a:t>2</a:t>
            </a:r>
            <a:r>
              <a:rPr lang="zh-TW" altLang="zh-TW" b="1" dirty="0">
                <a:solidFill>
                  <a:srgbClr val="FF0000"/>
                </a:solidFill>
              </a:rPr>
              <a:t>週</a:t>
            </a:r>
            <a:r>
              <a:rPr lang="zh-TW" altLang="zh-TW" b="1" dirty="0" smtClean="0">
                <a:solidFill>
                  <a:srgbClr val="FF0000"/>
                </a:solidFill>
              </a:rPr>
              <a:t>內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</a:rPr>
              <a:t>」</a:t>
            </a:r>
            <a:r>
              <a:rPr lang="zh-TW" altLang="en-US" b="1" dirty="0" smtClean="0">
                <a:solidFill>
                  <a:srgbClr val="FF0000"/>
                </a:solidFill>
              </a:rPr>
              <a:t>帶</a:t>
            </a:r>
            <a:r>
              <a:rPr lang="zh-TW" altLang="zh-TW" dirty="0" smtClean="0">
                <a:solidFill>
                  <a:srgbClr val="FF0000"/>
                </a:solidFill>
              </a:rPr>
              <a:t>去</a:t>
            </a:r>
            <a:r>
              <a:rPr lang="zh-TW" altLang="en-US" dirty="0" smtClean="0">
                <a:solidFill>
                  <a:srgbClr val="FF0000"/>
                </a:solidFill>
              </a:rPr>
              <a:t>醫療院所</a:t>
            </a:r>
            <a:r>
              <a:rPr lang="zh-TW" altLang="zh-TW" dirty="0" smtClean="0">
                <a:solidFill>
                  <a:srgbClr val="FF0000"/>
                </a:solidFill>
              </a:rPr>
              <a:t>複</a:t>
            </a:r>
            <a:r>
              <a:rPr lang="zh-TW" altLang="zh-TW" dirty="0">
                <a:solidFill>
                  <a:srgbClr val="FF0000"/>
                </a:solidFill>
              </a:rPr>
              <a:t>檢</a:t>
            </a:r>
            <a:r>
              <a:rPr lang="zh-TW" altLang="zh-TW" dirty="0">
                <a:solidFill>
                  <a:schemeClr val="tx1"/>
                </a:solidFill>
              </a:rPr>
              <a:t>並交回條。</a:t>
            </a:r>
          </a:p>
          <a:p>
            <a:pPr lvl="0"/>
            <a:r>
              <a:rPr lang="zh-TW" altLang="zh-TW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視力</a:t>
            </a:r>
            <a:r>
              <a:rPr lang="zh-TW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不良</a:t>
            </a:r>
            <a:r>
              <a:rPr lang="zh-TW" altLang="en-US" dirty="0">
                <a:solidFill>
                  <a:schemeClr val="tx1"/>
                </a:solidFill>
              </a:rPr>
              <a:t>：</a:t>
            </a:r>
            <a:r>
              <a:rPr lang="zh-TW" altLang="en-US" u="sng" dirty="0">
                <a:solidFill>
                  <a:schemeClr val="tx1"/>
                </a:solidFill>
              </a:rPr>
              <a:t>近視</a:t>
            </a:r>
            <a:r>
              <a:rPr lang="zh-TW" altLang="zh-TW" u="sng" dirty="0">
                <a:solidFill>
                  <a:schemeClr val="tx1"/>
                </a:solidFill>
              </a:rPr>
              <a:t>散瞳劑須</a:t>
            </a:r>
            <a:r>
              <a:rPr lang="zh-TW" altLang="en-US" u="sng" dirty="0">
                <a:solidFill>
                  <a:schemeClr val="tx1"/>
                </a:solidFill>
              </a:rPr>
              <a:t>持續點藥到長大</a:t>
            </a:r>
            <a:r>
              <a:rPr lang="zh-TW" altLang="en-US" dirty="0">
                <a:solidFill>
                  <a:schemeClr val="tx1"/>
                </a:solidFill>
              </a:rPr>
              <a:t>，</a:t>
            </a:r>
            <a:r>
              <a:rPr lang="zh-TW" altLang="zh-TW" dirty="0">
                <a:solidFill>
                  <a:schemeClr val="tx1"/>
                </a:solidFill>
              </a:rPr>
              <a:t>視力保健勿</a:t>
            </a:r>
            <a:r>
              <a:rPr lang="zh-TW" altLang="zh-TW" dirty="0" smtClean="0">
                <a:solidFill>
                  <a:schemeClr val="tx1"/>
                </a:solidFill>
              </a:rPr>
              <a:t>輕忽</a:t>
            </a:r>
            <a:r>
              <a:rPr lang="zh-TW" altLang="en-US" dirty="0" smtClean="0">
                <a:solidFill>
                  <a:schemeClr val="tx1"/>
                </a:solidFill>
              </a:rPr>
              <a:t>；無論學童視力正常與否，</a:t>
            </a:r>
            <a:r>
              <a:rPr lang="zh-TW" altLang="en-US" dirty="0" smtClean="0">
                <a:solidFill>
                  <a:srgbClr val="FF0000"/>
                </a:solidFill>
              </a:rPr>
              <a:t>至少每半年一次定期帶去眼科檢查</a:t>
            </a:r>
            <a:r>
              <a:rPr lang="zh-TW" altLang="zh-TW" dirty="0" smtClean="0">
                <a:solidFill>
                  <a:schemeClr val="tx1"/>
                </a:solidFill>
              </a:rPr>
              <a:t>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lvl="0"/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口腔保健</a:t>
            </a:r>
            <a:r>
              <a:rPr lang="zh-TW" alt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：建議</a:t>
            </a:r>
            <a:r>
              <a:rPr lang="zh-TW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每</a:t>
            </a:r>
            <a:r>
              <a:rPr lang="zh-TW" altLang="zh-TW" dirty="0" smtClean="0">
                <a:solidFill>
                  <a:srgbClr val="FF0000"/>
                </a:solidFill>
              </a:rPr>
              <a:t>半</a:t>
            </a:r>
            <a:r>
              <a:rPr lang="zh-TW" altLang="zh-TW" dirty="0">
                <a:solidFill>
                  <a:srgbClr val="FF0000"/>
                </a:solidFill>
              </a:rPr>
              <a:t>年一次</a:t>
            </a:r>
            <a:r>
              <a:rPr lang="zh-TW" altLang="zh-TW" dirty="0" smtClean="0">
                <a:solidFill>
                  <a:srgbClr val="FF0000"/>
                </a:solidFill>
              </a:rPr>
              <a:t>定期</a:t>
            </a:r>
            <a:r>
              <a:rPr lang="zh-TW" altLang="en-US" dirty="0" smtClean="0">
                <a:solidFill>
                  <a:srgbClr val="FF0000"/>
                </a:solidFill>
              </a:rPr>
              <a:t>帶去</a:t>
            </a:r>
            <a:r>
              <a:rPr lang="zh-TW" altLang="zh-TW" dirty="0" smtClean="0">
                <a:solidFill>
                  <a:srgbClr val="FF0000"/>
                </a:solidFill>
              </a:rPr>
              <a:t>牙科</a:t>
            </a:r>
            <a:r>
              <a:rPr lang="zh-TW" altLang="zh-TW" dirty="0">
                <a:solidFill>
                  <a:srgbClr val="FF0000"/>
                </a:solidFill>
              </a:rPr>
              <a:t>檢查</a:t>
            </a:r>
            <a:r>
              <a:rPr lang="zh-TW" altLang="en-US" dirty="0">
                <a:solidFill>
                  <a:schemeClr val="tx1"/>
                </a:solidFill>
              </a:rPr>
              <a:t>，</a:t>
            </a:r>
            <a:r>
              <a:rPr lang="zh-TW" altLang="zh-TW" dirty="0">
                <a:solidFill>
                  <a:schemeClr val="tx1"/>
                </a:solidFill>
              </a:rPr>
              <a:t>乳牙蛀牙</a:t>
            </a:r>
            <a:r>
              <a:rPr lang="zh-TW" altLang="en-US" dirty="0">
                <a:solidFill>
                  <a:schemeClr val="tx1"/>
                </a:solidFill>
              </a:rPr>
              <a:t>要填補</a:t>
            </a:r>
            <a:r>
              <a:rPr lang="zh-TW" altLang="zh-TW" dirty="0">
                <a:solidFill>
                  <a:schemeClr val="tx1"/>
                </a:solidFill>
              </a:rPr>
              <a:t>、早</a:t>
            </a:r>
            <a:r>
              <a:rPr lang="en-US" altLang="zh-TW" dirty="0">
                <a:solidFill>
                  <a:schemeClr val="tx1"/>
                </a:solidFill>
              </a:rPr>
              <a:t>/</a:t>
            </a:r>
            <a:r>
              <a:rPr lang="zh-TW" altLang="zh-TW" dirty="0">
                <a:solidFill>
                  <a:schemeClr val="tx1"/>
                </a:solidFill>
              </a:rPr>
              <a:t>晚及餐後</a:t>
            </a:r>
            <a:r>
              <a:rPr lang="zh-TW" altLang="en-US" dirty="0">
                <a:solidFill>
                  <a:schemeClr val="tx1"/>
                </a:solidFill>
              </a:rPr>
              <a:t>要</a:t>
            </a:r>
            <a:r>
              <a:rPr lang="zh-TW" altLang="zh-TW" dirty="0">
                <a:solidFill>
                  <a:schemeClr val="tx1"/>
                </a:solidFill>
              </a:rPr>
              <a:t>潔牙</a:t>
            </a:r>
            <a:r>
              <a:rPr lang="zh-TW" altLang="zh-TW" dirty="0" smtClean="0">
                <a:solidFill>
                  <a:schemeClr val="tx1"/>
                </a:solidFill>
              </a:rPr>
              <a:t>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發育</a:t>
            </a:r>
            <a:r>
              <a:rPr lang="zh-TW" altLang="zh-TW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遲緩</a:t>
            </a:r>
            <a:r>
              <a:rPr lang="zh-TW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學童</a:t>
            </a:r>
            <a:r>
              <a:rPr lang="zh-TW" altLang="en-US" dirty="0" smtClean="0">
                <a:solidFill>
                  <a:schemeClr val="tx1"/>
                </a:solidFill>
              </a:rPr>
              <a:t>：</a:t>
            </a:r>
            <a:r>
              <a:rPr lang="zh-TW" altLang="zh-TW" dirty="0" smtClean="0">
                <a:solidFill>
                  <a:schemeClr val="tx1"/>
                </a:solidFill>
              </a:rPr>
              <a:t>大</a:t>
            </a:r>
            <a:r>
              <a:rPr lang="zh-TW" altLang="en-US" dirty="0" smtClean="0">
                <a:solidFill>
                  <a:schemeClr val="tx1"/>
                </a:solidFill>
              </a:rPr>
              <a:t>型</a:t>
            </a:r>
            <a:r>
              <a:rPr lang="zh-TW" altLang="zh-TW" dirty="0" smtClean="0">
                <a:solidFill>
                  <a:schemeClr val="tx1"/>
                </a:solidFill>
              </a:rPr>
              <a:t>醫院</a:t>
            </a:r>
            <a:r>
              <a:rPr lang="zh-TW" altLang="en-US" dirty="0">
                <a:solidFill>
                  <a:schemeClr val="tx1"/>
                </a:solidFill>
              </a:rPr>
              <a:t>的</a:t>
            </a:r>
            <a:r>
              <a:rPr lang="zh-TW" altLang="en-US" dirty="0" smtClean="0">
                <a:solidFill>
                  <a:schemeClr val="tx1"/>
                </a:solidFill>
              </a:rPr>
              <a:t>兒童</a:t>
            </a:r>
            <a:r>
              <a:rPr lang="zh-TW" altLang="zh-TW" u="sng" dirty="0" smtClean="0">
                <a:solidFill>
                  <a:schemeClr val="tx1"/>
                </a:solidFill>
              </a:rPr>
              <a:t>新陳代謝科</a:t>
            </a:r>
            <a:r>
              <a:rPr lang="zh-TW" altLang="zh-TW" dirty="0">
                <a:solidFill>
                  <a:schemeClr val="tx1"/>
                </a:solidFill>
              </a:rPr>
              <a:t>或</a:t>
            </a:r>
            <a:r>
              <a:rPr lang="zh-TW" altLang="zh-TW" u="sng" dirty="0">
                <a:solidFill>
                  <a:schemeClr val="tx1"/>
                </a:solidFill>
              </a:rPr>
              <a:t>內分泌科</a:t>
            </a:r>
            <a:r>
              <a:rPr lang="zh-TW" altLang="zh-TW" dirty="0">
                <a:solidFill>
                  <a:schemeClr val="tx1"/>
                </a:solidFill>
              </a:rPr>
              <a:t>詳</a:t>
            </a:r>
            <a:r>
              <a:rPr lang="zh-TW" altLang="zh-TW" dirty="0" smtClean="0">
                <a:solidFill>
                  <a:schemeClr val="tx1"/>
                </a:solidFill>
              </a:rPr>
              <a:t>檢。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頭蝨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、疥瘡</a:t>
            </a:r>
            <a:r>
              <a:rPr lang="zh-TW" altLang="zh-TW" dirty="0">
                <a:solidFill>
                  <a:schemeClr val="tx1"/>
                </a:solidFill>
              </a:rPr>
              <a:t>傳染</a:t>
            </a:r>
            <a:r>
              <a:rPr lang="zh-TW" altLang="zh-TW" dirty="0" smtClean="0">
                <a:solidFill>
                  <a:schemeClr val="tx1"/>
                </a:solidFill>
              </a:rPr>
              <a:t>力</a:t>
            </a:r>
            <a:r>
              <a:rPr lang="zh-TW" altLang="en-US" dirty="0" smtClean="0">
                <a:solidFill>
                  <a:schemeClr val="tx1"/>
                </a:solidFill>
              </a:rPr>
              <a:t>極</a:t>
            </a:r>
            <a:r>
              <a:rPr lang="zh-TW" altLang="zh-TW" dirty="0" smtClean="0">
                <a:solidFill>
                  <a:schemeClr val="tx1"/>
                </a:solidFill>
              </a:rPr>
              <a:t>強</a:t>
            </a:r>
            <a:r>
              <a:rPr lang="zh-TW" altLang="en-US" dirty="0">
                <a:solidFill>
                  <a:schemeClr val="tx1"/>
                </a:solidFill>
              </a:rPr>
              <a:t>：</a:t>
            </a:r>
            <a:r>
              <a:rPr lang="zh-TW" altLang="zh-TW" dirty="0">
                <a:solidFill>
                  <a:srgbClr val="FF0000"/>
                </a:solidFill>
              </a:rPr>
              <a:t>全家</a:t>
            </a:r>
            <a:r>
              <a:rPr lang="zh-TW" altLang="en-US" dirty="0">
                <a:solidFill>
                  <a:srgbClr val="FF0000"/>
                </a:solidFill>
              </a:rPr>
              <a:t>人</a:t>
            </a:r>
            <a:r>
              <a:rPr lang="zh-TW" altLang="en-US" dirty="0">
                <a:solidFill>
                  <a:schemeClr val="tx1"/>
                </a:solidFill>
              </a:rPr>
              <a:t>都要</a:t>
            </a:r>
            <a:r>
              <a:rPr lang="zh-TW" altLang="en-US" dirty="0" smtClean="0">
                <a:solidFill>
                  <a:schemeClr val="tx1"/>
                </a:solidFill>
              </a:rPr>
              <a:t>一起治療</a:t>
            </a:r>
            <a:r>
              <a:rPr lang="zh-TW" altLang="zh-TW" dirty="0" smtClean="0">
                <a:solidFill>
                  <a:schemeClr val="tx1"/>
                </a:solidFill>
              </a:rPr>
              <a:t>處理</a:t>
            </a:r>
            <a:r>
              <a:rPr lang="zh-TW" altLang="zh-TW" dirty="0">
                <a:solidFill>
                  <a:schemeClr val="tx1"/>
                </a:solidFill>
              </a:rPr>
              <a:t>。</a:t>
            </a:r>
          </a:p>
          <a:p>
            <a:pPr lvl="0"/>
            <a:endParaRPr lang="zh-TW" altLang="zh-TW" dirty="0">
              <a:solidFill>
                <a:schemeClr val="tx1"/>
              </a:solidFill>
            </a:endParaRPr>
          </a:p>
          <a:p>
            <a:endParaRPr lang="en-US" altLang="zh-TW" sz="2800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家長</a:t>
            </a:r>
            <a:r>
              <a:rPr lang="zh-TW" altLang="zh-TW" dirty="0"/>
              <a:t>須知或配合事項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4298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1540" y="2276872"/>
            <a:ext cx="8280920" cy="4209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200" b="1" dirty="0" smtClean="0"/>
              <a:t>(2)</a:t>
            </a:r>
            <a:r>
              <a:rPr lang="zh-TW" altLang="en-US" sz="3200" b="1" dirty="0" smtClean="0"/>
              <a:t>一四年級</a:t>
            </a:r>
            <a:r>
              <a:rPr lang="zh-TW" altLang="zh-TW" sz="3200" b="1" dirty="0" smtClean="0"/>
              <a:t>學生健康檢</a:t>
            </a:r>
            <a:r>
              <a:rPr lang="zh-TW" altLang="en-US" sz="3200" b="1" dirty="0" smtClean="0"/>
              <a:t>查</a:t>
            </a:r>
            <a:r>
              <a:rPr lang="en-US" altLang="zh-TW" sz="3200" b="1" dirty="0" smtClean="0"/>
              <a:t>(</a:t>
            </a:r>
            <a:r>
              <a:rPr lang="zh-TW" altLang="en-US" sz="3200" b="1" dirty="0" smtClean="0"/>
              <a:t>含新生心電圖</a:t>
            </a:r>
            <a:r>
              <a:rPr lang="en-US" altLang="zh-TW" sz="3200" b="1" dirty="0" smtClean="0"/>
              <a:t>)</a:t>
            </a:r>
            <a:endParaRPr lang="en-US" altLang="zh-TW" sz="3200" b="1" dirty="0"/>
          </a:p>
          <a:p>
            <a:pPr lvl="0"/>
            <a:r>
              <a:rPr lang="zh-TW" altLang="en-US" dirty="0" smtClean="0">
                <a:solidFill>
                  <a:schemeClr val="tx1"/>
                </a:solidFill>
              </a:rPr>
              <a:t>今年檢查</a:t>
            </a:r>
            <a:r>
              <a:rPr lang="zh-TW" altLang="en-US" dirty="0">
                <a:solidFill>
                  <a:schemeClr val="tx1"/>
                </a:solidFill>
              </a:rPr>
              <a:t>醫院：</a:t>
            </a:r>
            <a:r>
              <a:rPr lang="zh-TW" altLang="zh-TW" u="sng" dirty="0">
                <a:solidFill>
                  <a:schemeClr val="tx1"/>
                </a:solidFill>
              </a:rPr>
              <a:t>中美</a:t>
            </a:r>
            <a:r>
              <a:rPr lang="zh-TW" altLang="zh-TW" u="sng" dirty="0" smtClean="0">
                <a:solidFill>
                  <a:schemeClr val="tx1"/>
                </a:solidFill>
              </a:rPr>
              <a:t>醫院</a:t>
            </a:r>
            <a:r>
              <a:rPr lang="zh-TW" altLang="zh-TW" dirty="0">
                <a:solidFill>
                  <a:schemeClr val="tx1"/>
                </a:solidFill>
              </a:rPr>
              <a:t>（</a:t>
            </a:r>
            <a:r>
              <a:rPr lang="en-US" altLang="zh-TW" dirty="0" smtClean="0">
                <a:solidFill>
                  <a:srgbClr val="FF0000"/>
                </a:solidFill>
              </a:rPr>
              <a:t>10/26</a:t>
            </a:r>
            <a:r>
              <a:rPr lang="zh-TW" altLang="zh-TW" dirty="0" smtClean="0">
                <a:solidFill>
                  <a:srgbClr val="FF0000"/>
                </a:solidFill>
              </a:rPr>
              <a:t>週二</a:t>
            </a:r>
            <a:r>
              <a:rPr lang="zh-TW" altLang="en-US" dirty="0" smtClean="0">
                <a:solidFill>
                  <a:schemeClr val="tx1"/>
                </a:solidFill>
              </a:rPr>
              <a:t>、一整天</a:t>
            </a:r>
            <a:r>
              <a:rPr lang="zh-TW" altLang="zh-TW" dirty="0" smtClean="0">
                <a:solidFill>
                  <a:schemeClr val="tx1"/>
                </a:solidFill>
              </a:rPr>
              <a:t>）</a:t>
            </a:r>
            <a:r>
              <a:rPr lang="zh-TW" altLang="en-US" dirty="0" smtClean="0">
                <a:solidFill>
                  <a:schemeClr val="tx1"/>
                </a:solidFill>
              </a:rPr>
              <a:t>到校檢查。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 smtClean="0">
                <a:solidFill>
                  <a:schemeClr val="tx1"/>
                </a:solidFill>
              </a:rPr>
              <a:t>檢查經費：</a:t>
            </a:r>
            <a:r>
              <a:rPr lang="zh-TW" altLang="zh-TW" dirty="0" smtClean="0">
                <a:solidFill>
                  <a:schemeClr val="tx1"/>
                </a:solidFill>
              </a:rPr>
              <a:t>市府預算支付</a:t>
            </a:r>
            <a:r>
              <a:rPr lang="en-US" altLang="zh-TW" dirty="0" smtClean="0">
                <a:solidFill>
                  <a:schemeClr val="tx1"/>
                </a:solidFill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</a:rPr>
              <a:t>家長免付費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r>
              <a:rPr lang="zh-TW" altLang="en-US" dirty="0" smtClean="0">
                <a:solidFill>
                  <a:schemeClr val="tx1"/>
                </a:solidFill>
              </a:rPr>
              <a:t>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lvl="0"/>
            <a:r>
              <a:rPr lang="zh-TW" altLang="zh-TW" dirty="0" smtClean="0">
                <a:solidFill>
                  <a:schemeClr val="tx1"/>
                </a:solidFill>
              </a:rPr>
              <a:t>檢查</a:t>
            </a:r>
            <a:r>
              <a:rPr lang="zh-TW" altLang="en-US" dirty="0" smtClean="0">
                <a:solidFill>
                  <a:schemeClr val="tx1"/>
                </a:solidFill>
              </a:rPr>
              <a:t>家長</a:t>
            </a:r>
            <a:r>
              <a:rPr lang="zh-TW" altLang="zh-TW" dirty="0" smtClean="0">
                <a:solidFill>
                  <a:schemeClr val="tx1"/>
                </a:solidFill>
              </a:rPr>
              <a:t>同意書</a:t>
            </a:r>
            <a:r>
              <a:rPr lang="zh-TW" altLang="en-US" dirty="0" smtClean="0">
                <a:solidFill>
                  <a:schemeClr val="tx1"/>
                </a:solidFill>
              </a:rPr>
              <a:t>：請詳細閱讀後</a:t>
            </a:r>
            <a:r>
              <a:rPr lang="en-US" altLang="zh-TW" dirty="0" smtClean="0">
                <a:solidFill>
                  <a:schemeClr val="tx1"/>
                </a:solidFill>
              </a:rPr>
              <a:t>~</a:t>
            </a:r>
            <a:r>
              <a:rPr lang="zh-TW" altLang="en-US" dirty="0" smtClean="0">
                <a:solidFill>
                  <a:schemeClr val="tx1"/>
                </a:solidFill>
              </a:rPr>
              <a:t>正確</a:t>
            </a:r>
            <a:r>
              <a:rPr lang="zh-TW" altLang="zh-TW" dirty="0" smtClean="0">
                <a:solidFill>
                  <a:schemeClr val="tx1"/>
                </a:solidFill>
              </a:rPr>
              <a:t>勾選</a:t>
            </a:r>
            <a:r>
              <a:rPr lang="zh-TW" altLang="en-US" dirty="0" smtClean="0">
                <a:solidFill>
                  <a:schemeClr val="tx1"/>
                </a:solidFill>
              </a:rPr>
              <a:t>、</a:t>
            </a:r>
            <a:r>
              <a:rPr lang="zh-TW" altLang="zh-TW" u="sng" dirty="0" smtClean="0">
                <a:solidFill>
                  <a:schemeClr val="tx1"/>
                </a:solidFill>
              </a:rPr>
              <a:t>完整簽名</a:t>
            </a:r>
            <a:r>
              <a:rPr lang="zh-TW" altLang="zh-TW" dirty="0">
                <a:solidFill>
                  <a:schemeClr val="tx1"/>
                </a:solidFill>
              </a:rPr>
              <a:t>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zh-TW" altLang="en-US" sz="2000" dirty="0" smtClean="0">
                <a:solidFill>
                  <a:schemeClr val="tx1"/>
                </a:solidFill>
              </a:rPr>
              <a:t>    </a:t>
            </a:r>
            <a:r>
              <a:rPr lang="zh-TW" altLang="en-US" sz="2000" u="sng" dirty="0" smtClean="0">
                <a:solidFill>
                  <a:schemeClr val="tx1"/>
                </a:solidFill>
              </a:rPr>
              <a:t>不可用鉛筆、只簽單姓或名字或英文名也不行</a:t>
            </a:r>
            <a:endParaRPr lang="en-US" altLang="zh-TW" sz="2000" u="sng" dirty="0" smtClean="0">
              <a:solidFill>
                <a:schemeClr val="tx1"/>
              </a:solidFill>
            </a:endParaRPr>
          </a:p>
          <a:p>
            <a:pPr lvl="0"/>
            <a:r>
              <a:rPr lang="zh-TW" altLang="en-US" dirty="0">
                <a:solidFill>
                  <a:srgbClr val="FF0000"/>
                </a:solidFill>
              </a:rPr>
              <a:t>若</a:t>
            </a:r>
            <a:r>
              <a:rPr lang="zh-TW" altLang="zh-TW" dirty="0">
                <a:solidFill>
                  <a:srgbClr val="FF0000"/>
                </a:solidFill>
              </a:rPr>
              <a:t>不同意或部分</a:t>
            </a:r>
            <a:r>
              <a:rPr lang="zh-TW" altLang="en-US" dirty="0">
                <a:solidFill>
                  <a:srgbClr val="FF0000"/>
                </a:solidFill>
              </a:rPr>
              <a:t>不</a:t>
            </a:r>
            <a:r>
              <a:rPr lang="zh-TW" altLang="zh-TW" dirty="0">
                <a:solidFill>
                  <a:srgbClr val="FF0000"/>
                </a:solidFill>
              </a:rPr>
              <a:t>同意</a:t>
            </a:r>
            <a:r>
              <a:rPr lang="zh-TW" altLang="en-US" dirty="0" smtClean="0">
                <a:solidFill>
                  <a:schemeClr val="tx1"/>
                </a:solidFill>
              </a:rPr>
              <a:t>在校檢查</a:t>
            </a:r>
            <a:r>
              <a:rPr lang="zh-TW" altLang="zh-TW" dirty="0" smtClean="0">
                <a:solidFill>
                  <a:schemeClr val="tx1"/>
                </a:solidFill>
              </a:rPr>
              <a:t>者</a:t>
            </a:r>
            <a:r>
              <a:rPr lang="zh-TW" altLang="en-US" dirty="0" smtClean="0">
                <a:solidFill>
                  <a:schemeClr val="tx1"/>
                </a:solidFill>
              </a:rPr>
              <a:t>：家長應</a:t>
            </a:r>
            <a:r>
              <a:rPr lang="zh-TW" altLang="zh-TW" dirty="0" smtClean="0">
                <a:solidFill>
                  <a:srgbClr val="FF0000"/>
                </a:solidFill>
              </a:rPr>
              <a:t>自費</a:t>
            </a:r>
            <a:r>
              <a:rPr lang="zh-TW" altLang="en-US" dirty="0" smtClean="0">
                <a:solidFill>
                  <a:schemeClr val="tx1"/>
                </a:solidFill>
              </a:rPr>
              <a:t>帶</a:t>
            </a:r>
            <a:r>
              <a:rPr lang="zh-TW" altLang="zh-TW" dirty="0" smtClean="0">
                <a:solidFill>
                  <a:schemeClr val="tx1"/>
                </a:solidFill>
              </a:rPr>
              <a:t>去</a:t>
            </a:r>
            <a:r>
              <a:rPr lang="zh-TW" altLang="en-US" dirty="0" smtClean="0">
                <a:solidFill>
                  <a:schemeClr val="tx1"/>
                </a:solidFill>
              </a:rPr>
              <a:t>醫院，依學檢項目完成</a:t>
            </a:r>
            <a:r>
              <a:rPr lang="zh-TW" altLang="zh-TW" dirty="0" smtClean="0">
                <a:solidFill>
                  <a:schemeClr val="tx1"/>
                </a:solidFill>
              </a:rPr>
              <a:t>檢查</a:t>
            </a:r>
            <a:r>
              <a:rPr lang="zh-TW" altLang="en-US" dirty="0" smtClean="0">
                <a:solidFill>
                  <a:schemeClr val="tx1"/>
                </a:solidFill>
              </a:rPr>
              <a:t>，</a:t>
            </a:r>
            <a:r>
              <a:rPr lang="zh-TW" altLang="zh-TW" dirty="0" smtClean="0">
                <a:solidFill>
                  <a:schemeClr val="tx1"/>
                </a:solidFill>
              </a:rPr>
              <a:t>並</a:t>
            </a:r>
            <a:r>
              <a:rPr lang="zh-TW" altLang="en-US" dirty="0" smtClean="0">
                <a:solidFill>
                  <a:srgbClr val="FF0000"/>
                </a:solidFill>
              </a:rPr>
              <a:t>繳</a:t>
            </a:r>
            <a:r>
              <a:rPr lang="zh-TW" altLang="zh-TW" dirty="0" smtClean="0">
                <a:solidFill>
                  <a:srgbClr val="FF0000"/>
                </a:solidFill>
              </a:rPr>
              <a:t>交報告</a:t>
            </a:r>
            <a:r>
              <a:rPr lang="zh-TW" altLang="zh-TW" dirty="0">
                <a:solidFill>
                  <a:srgbClr val="FF0000"/>
                </a:solidFill>
              </a:rPr>
              <a:t>回學校</a:t>
            </a:r>
            <a:r>
              <a:rPr lang="zh-TW" altLang="zh-TW" dirty="0">
                <a:solidFill>
                  <a:schemeClr val="tx1"/>
                </a:solidFill>
              </a:rPr>
              <a:t>。</a:t>
            </a:r>
          </a:p>
          <a:p>
            <a:pPr lvl="0"/>
            <a:r>
              <a:rPr lang="zh-TW" altLang="zh-TW" dirty="0">
                <a:solidFill>
                  <a:schemeClr val="tx1"/>
                </a:solidFill>
              </a:rPr>
              <a:t>尿液檢查及蟯蟲貼</a:t>
            </a:r>
            <a:r>
              <a:rPr lang="zh-TW" altLang="zh-TW" dirty="0" smtClean="0">
                <a:solidFill>
                  <a:schemeClr val="tx1"/>
                </a:solidFill>
              </a:rPr>
              <a:t>片</a:t>
            </a:r>
            <a:r>
              <a:rPr lang="zh-TW" altLang="en-US" dirty="0" smtClean="0">
                <a:solidFill>
                  <a:schemeClr val="tx1"/>
                </a:solidFill>
              </a:rPr>
              <a:t>：家長要協助</a:t>
            </a:r>
            <a:r>
              <a:rPr lang="zh-TW" altLang="en-US" dirty="0">
                <a:solidFill>
                  <a:schemeClr val="tx1"/>
                </a:solidFill>
              </a:rPr>
              <a:t>孩子</a:t>
            </a:r>
            <a:r>
              <a:rPr lang="zh-TW" altLang="zh-TW" dirty="0" smtClean="0">
                <a:solidFill>
                  <a:schemeClr val="tx1"/>
                </a:solidFill>
              </a:rPr>
              <a:t>在家採檢。</a:t>
            </a:r>
            <a:endParaRPr lang="zh-TW" altLang="en-US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家長須知或配合事項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335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977480"/>
            <a:ext cx="8496943" cy="454786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altLang="zh-TW" sz="3200" b="1" dirty="0" smtClean="0"/>
              <a:t>(3)</a:t>
            </a:r>
            <a:r>
              <a:rPr lang="zh-TW" altLang="en-US" sz="3200" b="1" dirty="0" smtClean="0"/>
              <a:t>學齡前預防注射及流感疫苗接種</a:t>
            </a:r>
            <a:endParaRPr lang="en-US" altLang="zh-TW" sz="3200" dirty="0" smtClean="0">
              <a:solidFill>
                <a:schemeClr val="tx1"/>
              </a:solidFill>
            </a:endParaRPr>
          </a:p>
          <a:p>
            <a:pPr lvl="0"/>
            <a:r>
              <a:rPr lang="zh-TW" altLang="en-US" dirty="0" smtClean="0">
                <a:solidFill>
                  <a:srgbClr val="0000FF"/>
                </a:solidFill>
              </a:rPr>
              <a:t>學齡前疫苗：</a:t>
            </a:r>
            <a:r>
              <a:rPr lang="en-US" altLang="zh-TW" dirty="0">
                <a:solidFill>
                  <a:srgbClr val="0000FF"/>
                </a:solidFill>
              </a:rPr>
              <a:t>5</a:t>
            </a:r>
            <a:r>
              <a:rPr lang="zh-TW" altLang="zh-TW" dirty="0" smtClean="0">
                <a:solidFill>
                  <a:srgbClr val="0000FF"/>
                </a:solidFill>
              </a:rPr>
              <a:t>歲</a:t>
            </a:r>
            <a:r>
              <a:rPr lang="en-US" altLang="zh-TW" dirty="0" smtClean="0">
                <a:solidFill>
                  <a:srgbClr val="0000FF"/>
                </a:solidFill>
              </a:rPr>
              <a:t>~</a:t>
            </a:r>
            <a:r>
              <a:rPr lang="zh-TW" altLang="en-US" dirty="0" smtClean="0">
                <a:solidFill>
                  <a:srgbClr val="0000FF"/>
                </a:solidFill>
              </a:rPr>
              <a:t>入</a:t>
            </a:r>
            <a:r>
              <a:rPr lang="zh-TW" altLang="zh-TW" dirty="0" smtClean="0">
                <a:solidFill>
                  <a:srgbClr val="0000FF"/>
                </a:solidFill>
              </a:rPr>
              <a:t>學</a:t>
            </a:r>
            <a:r>
              <a:rPr lang="zh-TW" altLang="en-US" dirty="0" smtClean="0">
                <a:solidFill>
                  <a:srgbClr val="0000FF"/>
                </a:solidFill>
              </a:rPr>
              <a:t>前打</a:t>
            </a:r>
            <a:r>
              <a:rPr lang="en-US" altLang="zh-TW" dirty="0" smtClean="0">
                <a:solidFill>
                  <a:srgbClr val="0000FF"/>
                </a:solidFill>
              </a:rPr>
              <a:t>3</a:t>
            </a:r>
            <a:r>
              <a:rPr lang="zh-TW" altLang="en-US" dirty="0" smtClean="0">
                <a:solidFill>
                  <a:srgbClr val="0000FF"/>
                </a:solidFill>
              </a:rPr>
              <a:t>針</a:t>
            </a:r>
            <a:r>
              <a:rPr lang="en-US" altLang="zh-TW" b="1" dirty="0" smtClean="0">
                <a:solidFill>
                  <a:srgbClr val="0000FF"/>
                </a:solidFill>
              </a:rPr>
              <a:t>(</a:t>
            </a:r>
            <a:r>
              <a:rPr lang="zh-TW" altLang="zh-TW" b="1" dirty="0" smtClean="0">
                <a:solidFill>
                  <a:srgbClr val="0000FF"/>
                </a:solidFill>
              </a:rPr>
              <a:t>日腦、</a:t>
            </a:r>
            <a:r>
              <a:rPr lang="zh-TW" altLang="zh-TW" b="1" dirty="0">
                <a:solidFill>
                  <a:srgbClr val="0000FF"/>
                </a:solidFill>
              </a:rPr>
              <a:t>四合一、</a:t>
            </a:r>
            <a:r>
              <a:rPr lang="zh-TW" altLang="zh-TW" b="1" dirty="0" smtClean="0">
                <a:solidFill>
                  <a:srgbClr val="0000FF"/>
                </a:solidFill>
              </a:rPr>
              <a:t>麻</a:t>
            </a:r>
            <a:r>
              <a:rPr lang="en-US" altLang="zh-TW" b="1" dirty="0" smtClean="0">
                <a:solidFill>
                  <a:srgbClr val="0000FF"/>
                </a:solidFill>
              </a:rPr>
              <a:t>/</a:t>
            </a:r>
            <a:r>
              <a:rPr lang="zh-TW" altLang="en-US" b="1" dirty="0" smtClean="0">
                <a:solidFill>
                  <a:srgbClr val="0000FF"/>
                </a:solidFill>
              </a:rPr>
              <a:t>德麻</a:t>
            </a:r>
            <a:r>
              <a:rPr lang="en-US" altLang="zh-TW" b="1" dirty="0">
                <a:solidFill>
                  <a:srgbClr val="0000FF"/>
                </a:solidFill>
              </a:rPr>
              <a:t>/</a:t>
            </a:r>
            <a:r>
              <a:rPr lang="zh-TW" altLang="zh-TW" b="1" dirty="0">
                <a:solidFill>
                  <a:srgbClr val="0000FF"/>
                </a:solidFill>
              </a:rPr>
              <a:t>腮</a:t>
            </a:r>
            <a:r>
              <a:rPr lang="en-US" altLang="zh-TW" b="1" dirty="0" smtClean="0">
                <a:solidFill>
                  <a:srgbClr val="0000FF"/>
                </a:solidFill>
              </a:rPr>
              <a:t>)</a:t>
            </a:r>
            <a:r>
              <a:rPr lang="zh-TW" altLang="en-US" dirty="0" smtClean="0">
                <a:solidFill>
                  <a:schemeClr val="tx1"/>
                </a:solidFill>
              </a:rPr>
              <a:t>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lvl="0"/>
            <a:r>
              <a:rPr lang="zh-TW" altLang="zh-TW" dirty="0" smtClean="0">
                <a:solidFill>
                  <a:srgbClr val="FF0000"/>
                </a:solidFill>
              </a:rPr>
              <a:t>不</a:t>
            </a:r>
            <a:r>
              <a:rPr lang="zh-TW" altLang="en-US" dirty="0" smtClean="0">
                <a:solidFill>
                  <a:srgbClr val="FF0000"/>
                </a:solidFill>
              </a:rPr>
              <a:t>願讓孩子完成學齡前常規疫苗</a:t>
            </a:r>
            <a:r>
              <a:rPr lang="zh-TW" altLang="zh-TW" dirty="0" smtClean="0">
                <a:solidFill>
                  <a:srgbClr val="FF0000"/>
                </a:solidFill>
              </a:rPr>
              <a:t>接種</a:t>
            </a:r>
            <a:r>
              <a:rPr lang="zh-TW" altLang="en-US" dirty="0" smtClean="0">
                <a:solidFill>
                  <a:srgbClr val="FF0000"/>
                </a:solidFill>
              </a:rPr>
              <a:t>者</a:t>
            </a:r>
            <a:r>
              <a:rPr lang="zh-TW" altLang="zh-TW" dirty="0" smtClean="0">
                <a:solidFill>
                  <a:schemeClr val="tx1"/>
                </a:solidFill>
              </a:rPr>
              <a:t>請</a:t>
            </a:r>
            <a:r>
              <a:rPr lang="zh-TW" altLang="en-US" dirty="0" smtClean="0">
                <a:solidFill>
                  <a:schemeClr val="tx1"/>
                </a:solidFill>
              </a:rPr>
              <a:t>向健康中心索取</a:t>
            </a:r>
            <a:r>
              <a:rPr lang="zh-TW" altLang="zh-TW" dirty="0" smtClean="0">
                <a:solidFill>
                  <a:schemeClr val="tx1"/>
                </a:solidFill>
              </a:rPr>
              <a:t>「</a:t>
            </a:r>
            <a:r>
              <a:rPr lang="zh-TW" altLang="zh-TW" u="sng" dirty="0" smtClean="0">
                <a:solidFill>
                  <a:srgbClr val="FF0000"/>
                </a:solidFill>
              </a:rPr>
              <a:t>放棄</a:t>
            </a:r>
            <a:r>
              <a:rPr lang="zh-TW" altLang="zh-TW" u="sng" dirty="0">
                <a:solidFill>
                  <a:srgbClr val="FF0000"/>
                </a:solidFill>
              </a:rPr>
              <a:t>公費疫苗接種聲明</a:t>
            </a:r>
            <a:r>
              <a:rPr lang="zh-TW" altLang="zh-TW" u="sng" dirty="0" smtClean="0">
                <a:solidFill>
                  <a:srgbClr val="FF0000"/>
                </a:solidFill>
              </a:rPr>
              <a:t>書</a:t>
            </a:r>
            <a:r>
              <a:rPr lang="zh-TW" altLang="zh-TW" dirty="0" smtClean="0">
                <a:solidFill>
                  <a:schemeClr val="tx1"/>
                </a:solidFill>
              </a:rPr>
              <a:t>」</a:t>
            </a:r>
            <a:r>
              <a:rPr lang="zh-TW" altLang="en-US" dirty="0" smtClean="0">
                <a:solidFill>
                  <a:schemeClr val="tx1"/>
                </a:solidFill>
              </a:rPr>
              <a:t>填寫後繳回健康中心，校方存檔影本、並正本轉送中壢區衛生所</a:t>
            </a:r>
            <a:r>
              <a:rPr lang="zh-TW" altLang="zh-TW" dirty="0" smtClean="0">
                <a:solidFill>
                  <a:schemeClr val="tx1"/>
                </a:solidFill>
              </a:rPr>
              <a:t>。</a:t>
            </a:r>
            <a:endParaRPr lang="zh-TW" altLang="zh-TW" dirty="0">
              <a:solidFill>
                <a:schemeClr val="tx1"/>
              </a:solidFill>
            </a:endParaRPr>
          </a:p>
          <a:p>
            <a:pPr lvl="0"/>
            <a:r>
              <a:rPr lang="zh-TW" altLang="zh-TW" dirty="0" smtClean="0">
                <a:solidFill>
                  <a:srgbClr val="FF0000"/>
                </a:solidFill>
              </a:rPr>
              <a:t>缺</a:t>
            </a:r>
            <a:r>
              <a:rPr lang="zh-TW" altLang="en-US" dirty="0">
                <a:solidFill>
                  <a:srgbClr val="FF0000"/>
                </a:solidFill>
              </a:rPr>
              <a:t>針</a:t>
            </a:r>
            <a:r>
              <a:rPr lang="zh-TW" altLang="zh-TW" dirty="0" smtClean="0">
                <a:solidFill>
                  <a:schemeClr val="tx1"/>
                </a:solidFill>
              </a:rPr>
              <a:t>或</a:t>
            </a:r>
            <a:r>
              <a:rPr lang="zh-TW" altLang="zh-TW" dirty="0" smtClean="0">
                <a:solidFill>
                  <a:srgbClr val="FF0000"/>
                </a:solidFill>
              </a:rPr>
              <a:t>未交影本</a:t>
            </a:r>
            <a:r>
              <a:rPr lang="zh-TW" altLang="zh-TW" dirty="0" smtClean="0">
                <a:solidFill>
                  <a:schemeClr val="tx1"/>
                </a:solidFill>
              </a:rPr>
              <a:t>者</a:t>
            </a:r>
            <a:r>
              <a:rPr lang="zh-TW" altLang="en-US" dirty="0" smtClean="0">
                <a:solidFill>
                  <a:schemeClr val="tx1"/>
                </a:solidFill>
              </a:rPr>
              <a:t>：盡速</a:t>
            </a:r>
            <a:r>
              <a:rPr lang="zh-TW" altLang="zh-TW" dirty="0" smtClean="0">
                <a:solidFill>
                  <a:schemeClr val="tx1"/>
                </a:solidFill>
              </a:rPr>
              <a:t>補打</a:t>
            </a:r>
            <a:r>
              <a:rPr lang="zh-TW" altLang="en-US" dirty="0" smtClean="0">
                <a:solidFill>
                  <a:schemeClr val="tx1"/>
                </a:solidFill>
              </a:rPr>
              <a:t>、完成後盡速繳</a:t>
            </a:r>
            <a:r>
              <a:rPr lang="zh-TW" altLang="zh-TW" dirty="0" smtClean="0">
                <a:solidFill>
                  <a:schemeClr val="tx1"/>
                </a:solidFill>
              </a:rPr>
              <a:t>交資料</a:t>
            </a:r>
            <a:r>
              <a:rPr lang="zh-TW" altLang="en-US" dirty="0" smtClean="0">
                <a:solidFill>
                  <a:schemeClr val="tx1"/>
                </a:solidFill>
              </a:rPr>
              <a:t>回校</a:t>
            </a:r>
            <a:r>
              <a:rPr lang="zh-TW" altLang="zh-TW" dirty="0" smtClean="0">
                <a:solidFill>
                  <a:schemeClr val="tx1"/>
                </a:solidFill>
              </a:rPr>
              <a:t>。</a:t>
            </a:r>
            <a:endParaRPr lang="zh-TW" altLang="zh-TW" dirty="0">
              <a:solidFill>
                <a:schemeClr val="tx1"/>
              </a:solidFill>
            </a:endParaRPr>
          </a:p>
          <a:p>
            <a:pPr lvl="0"/>
            <a:r>
              <a:rPr lang="zh-TW" altLang="zh-TW" dirty="0" smtClean="0">
                <a:solidFill>
                  <a:srgbClr val="FF0000"/>
                </a:solidFill>
              </a:rPr>
              <a:t>遺失</a:t>
            </a:r>
            <a:r>
              <a:rPr lang="zh-TW" altLang="en-US" dirty="0" smtClean="0">
                <a:solidFill>
                  <a:srgbClr val="FF0000"/>
                </a:solidFill>
              </a:rPr>
              <a:t>兒童手冊</a:t>
            </a:r>
            <a:r>
              <a:rPr lang="zh-TW" altLang="en-US" dirty="0" smtClean="0">
                <a:solidFill>
                  <a:schemeClr val="tx1"/>
                </a:solidFill>
              </a:rPr>
              <a:t>，無法繳交注射資料者：</a:t>
            </a:r>
            <a:r>
              <a:rPr lang="zh-TW" altLang="zh-TW" dirty="0" smtClean="0">
                <a:solidFill>
                  <a:schemeClr val="tx1"/>
                </a:solidFill>
              </a:rPr>
              <a:t>帶</a:t>
            </a:r>
            <a:r>
              <a:rPr lang="zh-TW" altLang="zh-TW" dirty="0" smtClean="0">
                <a:solidFill>
                  <a:srgbClr val="FF0000"/>
                </a:solidFill>
              </a:rPr>
              <a:t>健保</a:t>
            </a:r>
            <a:r>
              <a:rPr lang="zh-TW" altLang="zh-TW" dirty="0">
                <a:solidFill>
                  <a:srgbClr val="FF0000"/>
                </a:solidFill>
              </a:rPr>
              <a:t>卡、戶口名簿</a:t>
            </a:r>
            <a:r>
              <a:rPr lang="zh-TW" altLang="zh-TW" dirty="0">
                <a:solidFill>
                  <a:schemeClr val="tx1"/>
                </a:solidFill>
              </a:rPr>
              <a:t>到</a:t>
            </a:r>
            <a:r>
              <a:rPr lang="zh-TW" altLang="zh-TW" dirty="0">
                <a:solidFill>
                  <a:srgbClr val="FF0000"/>
                </a:solidFill>
              </a:rPr>
              <a:t>中壢衛生所</a:t>
            </a:r>
            <a:r>
              <a:rPr lang="zh-TW" altLang="zh-TW" dirty="0">
                <a:solidFill>
                  <a:schemeClr val="tx1"/>
                </a:solidFill>
              </a:rPr>
              <a:t>申請</a:t>
            </a:r>
            <a:r>
              <a:rPr lang="zh-TW" altLang="zh-TW" dirty="0" smtClean="0">
                <a:solidFill>
                  <a:schemeClr val="tx1"/>
                </a:solidFill>
              </a:rPr>
              <a:t>補發</a:t>
            </a:r>
            <a:r>
              <a:rPr lang="zh-TW" altLang="en-US" dirty="0" smtClean="0">
                <a:solidFill>
                  <a:schemeClr val="tx1"/>
                </a:solidFill>
              </a:rPr>
              <a:t>證明</a:t>
            </a:r>
            <a:r>
              <a:rPr lang="zh-TW" altLang="zh-TW" dirty="0" smtClean="0">
                <a:solidFill>
                  <a:schemeClr val="tx1"/>
                </a:solidFill>
              </a:rPr>
              <a:t>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lvl="0"/>
            <a:r>
              <a:rPr lang="zh-TW" altLang="zh-TW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流</a:t>
            </a:r>
            <a:r>
              <a:rPr lang="zh-TW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感</a:t>
            </a:r>
            <a:r>
              <a:rPr lang="zh-TW" altLang="zh-TW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疫苗</a:t>
            </a:r>
            <a:r>
              <a:rPr lang="zh-TW" altLang="en-US" dirty="0" smtClean="0">
                <a:solidFill>
                  <a:schemeClr val="tx1"/>
                </a:solidFill>
              </a:rPr>
              <a:t>：衛生局招標，派醫院到校施打。今年打的仍然是</a:t>
            </a:r>
            <a:r>
              <a:rPr lang="zh-TW" alt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四價疫苗</a:t>
            </a:r>
            <a:r>
              <a:rPr lang="zh-TW" altLang="en-US" dirty="0" smtClean="0">
                <a:solidFill>
                  <a:schemeClr val="tx1"/>
                </a:solidFill>
              </a:rPr>
              <a:t>，中央</a:t>
            </a:r>
            <a:r>
              <a:rPr lang="zh-TW" altLang="zh-TW" dirty="0" smtClean="0">
                <a:solidFill>
                  <a:schemeClr val="tx1"/>
                </a:solidFill>
              </a:rPr>
              <a:t>預計</a:t>
            </a:r>
            <a:r>
              <a:rPr lang="en-US" altLang="zh-TW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zh-TW" altLang="zh-TW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lang="zh-TW" alt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</a:t>
            </a:r>
            <a:r>
              <a:rPr lang="zh-TW" altLang="zh-TW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下旬</a:t>
            </a:r>
            <a:r>
              <a:rPr lang="zh-TW" alt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開打</a:t>
            </a:r>
            <a:r>
              <a:rPr lang="zh-TW" altLang="zh-TW" dirty="0" smtClean="0">
                <a:solidFill>
                  <a:schemeClr val="tx1"/>
                </a:solidFill>
              </a:rPr>
              <a:t>。流感</a:t>
            </a:r>
            <a:r>
              <a:rPr lang="zh-TW" altLang="zh-TW" dirty="0" smtClean="0">
                <a:solidFill>
                  <a:srgbClr val="FF0000"/>
                </a:solidFill>
              </a:rPr>
              <a:t>非</a:t>
            </a:r>
            <a:r>
              <a:rPr lang="zh-TW" altLang="zh-TW" dirty="0">
                <a:solidFill>
                  <a:srgbClr val="FF0000"/>
                </a:solidFill>
              </a:rPr>
              <a:t>常規</a:t>
            </a:r>
            <a:r>
              <a:rPr lang="zh-TW" altLang="zh-TW" dirty="0" smtClean="0">
                <a:solidFill>
                  <a:srgbClr val="FF0000"/>
                </a:solidFill>
              </a:rPr>
              <a:t>疫苗</a:t>
            </a:r>
            <a:r>
              <a:rPr lang="zh-TW" altLang="zh-TW" dirty="0" smtClean="0">
                <a:solidFill>
                  <a:schemeClr val="tx1"/>
                </a:solidFill>
              </a:rPr>
              <a:t>，</a:t>
            </a:r>
            <a:r>
              <a:rPr lang="zh-TW" altLang="en-US" dirty="0" smtClean="0">
                <a:solidFill>
                  <a:schemeClr val="tx1"/>
                </a:solidFill>
              </a:rPr>
              <a:t>建議</a:t>
            </a:r>
            <a:r>
              <a:rPr lang="zh-TW" altLang="en-US" dirty="0" smtClean="0">
                <a:solidFill>
                  <a:srgbClr val="FF0000"/>
                </a:solidFill>
              </a:rPr>
              <a:t>請</a:t>
            </a:r>
            <a:r>
              <a:rPr lang="zh-TW" altLang="zh-TW" dirty="0" smtClean="0">
                <a:solidFill>
                  <a:srgbClr val="FF0000"/>
                </a:solidFill>
              </a:rPr>
              <a:t>盡可能</a:t>
            </a:r>
            <a:r>
              <a:rPr lang="zh-TW" altLang="en-US" dirty="0" smtClean="0">
                <a:solidFill>
                  <a:srgbClr val="FF0000"/>
                </a:solidFill>
              </a:rPr>
              <a:t>要</a:t>
            </a:r>
            <a:r>
              <a:rPr lang="zh-TW" altLang="zh-TW" dirty="0" smtClean="0">
                <a:solidFill>
                  <a:srgbClr val="FF0000"/>
                </a:solidFill>
              </a:rPr>
              <a:t>接種</a:t>
            </a:r>
            <a:r>
              <a:rPr lang="zh-TW" altLang="en-US" dirty="0" smtClean="0">
                <a:solidFill>
                  <a:srgbClr val="FF0000"/>
                </a:solidFill>
              </a:rPr>
              <a:t>以利跟新冠肺炎鑑別診斷</a:t>
            </a:r>
            <a:r>
              <a:rPr lang="zh-TW" altLang="en-US" dirty="0" smtClean="0">
                <a:solidFill>
                  <a:schemeClr val="tx1"/>
                </a:solidFill>
              </a:rPr>
              <a:t>。</a:t>
            </a:r>
            <a:endParaRPr lang="zh-TW" altLang="en-US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家長須知或配合事項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701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988840"/>
            <a:ext cx="8496943" cy="4464496"/>
          </a:xfrm>
        </p:spPr>
        <p:txBody>
          <a:bodyPr>
            <a:noAutofit/>
          </a:bodyPr>
          <a:lstStyle/>
          <a:p>
            <a:pPr marL="301943" lvl="1" indent="0">
              <a:buNone/>
            </a:pPr>
            <a:r>
              <a:rPr lang="en-US" altLang="zh-TW" sz="3200" b="1" dirty="0" smtClean="0"/>
              <a:t>(4)</a:t>
            </a:r>
            <a:r>
              <a:rPr lang="zh-TW" altLang="zh-TW" sz="3200" b="1" dirty="0"/>
              <a:t>新生緊急醫療聯絡卡</a:t>
            </a:r>
            <a:endParaRPr lang="zh-TW" altLang="zh-TW" sz="3200" b="1" dirty="0">
              <a:solidFill>
                <a:srgbClr val="FF0000"/>
              </a:solidFill>
            </a:endParaRPr>
          </a:p>
          <a:p>
            <a:r>
              <a:rPr lang="zh-TW" altLang="zh-TW" dirty="0">
                <a:solidFill>
                  <a:schemeClr val="tx1"/>
                </a:solidFill>
              </a:rPr>
              <a:t>請</a:t>
            </a:r>
            <a:r>
              <a:rPr lang="zh-TW" altLang="zh-TW" dirty="0" smtClean="0">
                <a:solidFill>
                  <a:schemeClr val="tx1"/>
                </a:solidFill>
              </a:rPr>
              <a:t>詳填並</a:t>
            </a:r>
            <a:r>
              <a:rPr lang="zh-TW" altLang="zh-TW" dirty="0">
                <a:solidFill>
                  <a:schemeClr val="tx1"/>
                </a:solidFill>
              </a:rPr>
              <a:t>開學</a:t>
            </a:r>
            <a:r>
              <a:rPr lang="zh-TW" altLang="en-US" dirty="0" smtClean="0">
                <a:solidFill>
                  <a:schemeClr val="tx1"/>
                </a:solidFill>
              </a:rPr>
              <a:t>時</a:t>
            </a:r>
            <a:r>
              <a:rPr lang="zh-TW" altLang="en-US" dirty="0">
                <a:solidFill>
                  <a:schemeClr val="tx1"/>
                </a:solidFill>
              </a:rPr>
              <a:t>繳</a:t>
            </a:r>
            <a:r>
              <a:rPr lang="zh-TW" altLang="zh-TW" dirty="0" smtClean="0">
                <a:solidFill>
                  <a:schemeClr val="tx1"/>
                </a:solidFill>
              </a:rPr>
              <a:t>交</a:t>
            </a:r>
            <a:r>
              <a:rPr lang="zh-TW" altLang="en-US" dirty="0" smtClean="0">
                <a:solidFill>
                  <a:schemeClr val="tx1"/>
                </a:solidFill>
              </a:rPr>
              <a:t>：</a:t>
            </a:r>
            <a:r>
              <a:rPr lang="zh-TW" altLang="zh-TW" dirty="0" smtClean="0">
                <a:solidFill>
                  <a:schemeClr val="tx1"/>
                </a:solidFill>
              </a:rPr>
              <a:t>鼻</a:t>
            </a:r>
            <a:r>
              <a:rPr lang="zh-TW" altLang="zh-TW" dirty="0">
                <a:solidFill>
                  <a:schemeClr val="tx1"/>
                </a:solidFill>
              </a:rPr>
              <a:t>眼過敏、冷空氣過敏不用填，但若</a:t>
            </a:r>
            <a:r>
              <a:rPr lang="zh-TW" altLang="zh-TW" dirty="0" smtClean="0">
                <a:solidFill>
                  <a:srgbClr val="FF0000"/>
                </a:solidFill>
              </a:rPr>
              <a:t>氣喘</a:t>
            </a:r>
            <a:r>
              <a:rPr lang="zh-TW" altLang="en-US" dirty="0" smtClean="0">
                <a:solidFill>
                  <a:srgbClr val="FF0000"/>
                </a:solidFill>
              </a:rPr>
              <a:t>反覆發作</a:t>
            </a:r>
            <a:r>
              <a:rPr lang="zh-TW" altLang="zh-TW" dirty="0" smtClean="0">
                <a:solidFill>
                  <a:srgbClr val="FF0000"/>
                </a:solidFill>
              </a:rPr>
              <a:t>且</a:t>
            </a:r>
            <a:r>
              <a:rPr lang="zh-TW" altLang="zh-TW" dirty="0">
                <a:solidFill>
                  <a:srgbClr val="FF0000"/>
                </a:solidFill>
              </a:rPr>
              <a:t>有</a:t>
            </a:r>
            <a:r>
              <a:rPr lang="zh-TW" altLang="en-US" dirty="0" smtClean="0">
                <a:solidFill>
                  <a:srgbClr val="FF0000"/>
                </a:solidFill>
              </a:rPr>
              <a:t>持續</a:t>
            </a:r>
            <a:r>
              <a:rPr lang="zh-TW" altLang="zh-TW" dirty="0" smtClean="0">
                <a:solidFill>
                  <a:srgbClr val="FF0000"/>
                </a:solidFill>
              </a:rPr>
              <a:t>用</a:t>
            </a:r>
            <a:r>
              <a:rPr lang="zh-TW" altLang="zh-TW" dirty="0">
                <a:solidFill>
                  <a:srgbClr val="FF0000"/>
                </a:solidFill>
              </a:rPr>
              <a:t>藥物控制者</a:t>
            </a:r>
            <a:r>
              <a:rPr lang="zh-TW" altLang="zh-TW" dirty="0">
                <a:solidFill>
                  <a:schemeClr val="tx1"/>
                </a:solidFill>
              </a:rPr>
              <a:t>，</a:t>
            </a:r>
            <a:r>
              <a:rPr lang="zh-TW" altLang="zh-TW" dirty="0" smtClean="0">
                <a:solidFill>
                  <a:schemeClr val="tx1"/>
                </a:solidFill>
              </a:rPr>
              <a:t>或</a:t>
            </a:r>
            <a:r>
              <a:rPr lang="zh-TW" altLang="en-US" dirty="0" smtClean="0">
                <a:solidFill>
                  <a:schemeClr val="tx1"/>
                </a:solidFill>
              </a:rPr>
              <a:t>有</a:t>
            </a:r>
            <a:r>
              <a:rPr lang="zh-TW" altLang="zh-TW" dirty="0" smtClean="0">
                <a:solidFill>
                  <a:srgbClr val="FF0000"/>
                </a:solidFill>
              </a:rPr>
              <a:t>其他</a:t>
            </a:r>
            <a:r>
              <a:rPr lang="zh-TW" altLang="zh-TW" dirty="0">
                <a:solidFill>
                  <a:srgbClr val="FF0000"/>
                </a:solidFill>
              </a:rPr>
              <a:t>特殊疾病者</a:t>
            </a:r>
            <a:r>
              <a:rPr lang="zh-TW" altLang="zh-TW" dirty="0">
                <a:solidFill>
                  <a:schemeClr val="tx1"/>
                </a:solidFill>
              </a:rPr>
              <a:t>請務必填寫清楚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en-US" dirty="0">
                <a:solidFill>
                  <a:schemeClr val="tx1"/>
                </a:solidFill>
              </a:rPr>
              <a:t>含</a:t>
            </a:r>
            <a:r>
              <a:rPr lang="zh-TW" altLang="en-US" dirty="0">
                <a:solidFill>
                  <a:srgbClr val="FF0000"/>
                </a:solidFill>
              </a:rPr>
              <a:t>用藥種類、劑量、時間，就診醫院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r>
              <a:rPr lang="zh-TW" altLang="zh-TW" dirty="0">
                <a:solidFill>
                  <a:schemeClr val="tx1"/>
                </a:solidFill>
              </a:rPr>
              <a:t>，以做為孩子健康照顧依據</a:t>
            </a:r>
            <a:r>
              <a:rPr lang="zh-TW" altLang="zh-TW" dirty="0" smtClean="0">
                <a:solidFill>
                  <a:schemeClr val="tx1"/>
                </a:solidFill>
              </a:rPr>
              <a:t>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 smtClean="0">
                <a:solidFill>
                  <a:schemeClr val="tx1"/>
                </a:solidFill>
              </a:rPr>
              <a:t>特殊疾病學童：若有特別的照護需求，請直接</a:t>
            </a:r>
            <a:r>
              <a:rPr lang="zh-TW" altLang="en-US" dirty="0" smtClean="0">
                <a:solidFill>
                  <a:srgbClr val="FF0000"/>
                </a:solidFill>
              </a:rPr>
              <a:t>親洽</a:t>
            </a:r>
            <a:r>
              <a:rPr lang="zh-TW" altLang="en-US" dirty="0" smtClean="0">
                <a:solidFill>
                  <a:schemeClr val="tx1"/>
                </a:solidFill>
              </a:rPr>
              <a:t>健康中心。</a:t>
            </a:r>
            <a:endParaRPr lang="zh-TW" altLang="zh-TW" dirty="0">
              <a:solidFill>
                <a:schemeClr val="tx1"/>
              </a:solidFill>
            </a:endParaRPr>
          </a:p>
          <a:p>
            <a:pPr lvl="0"/>
            <a:r>
              <a:rPr lang="zh-TW" altLang="zh-TW" dirty="0">
                <a:solidFill>
                  <a:srgbClr val="FF0000"/>
                </a:solidFill>
              </a:rPr>
              <a:t>緊急聯絡親友</a:t>
            </a:r>
            <a:r>
              <a:rPr lang="zh-TW" altLang="zh-TW" dirty="0">
                <a:solidFill>
                  <a:schemeClr val="tx1"/>
                </a:solidFill>
              </a:rPr>
              <a:t>的</a:t>
            </a:r>
            <a:r>
              <a:rPr lang="zh-TW" altLang="zh-TW" dirty="0" smtClean="0">
                <a:solidFill>
                  <a:schemeClr val="tx1"/>
                </a:solidFill>
              </a:rPr>
              <a:t>資料</a:t>
            </a:r>
            <a:r>
              <a:rPr lang="zh-TW" altLang="en-US" dirty="0" smtClean="0">
                <a:solidFill>
                  <a:schemeClr val="tx1"/>
                </a:solidFill>
              </a:rPr>
              <a:t>：請盡可能</a:t>
            </a:r>
            <a:r>
              <a:rPr lang="zh-TW" altLang="zh-TW" dirty="0" smtClean="0">
                <a:solidFill>
                  <a:srgbClr val="FF0000"/>
                </a:solidFill>
              </a:rPr>
              <a:t>填寫</a:t>
            </a:r>
            <a:r>
              <a:rPr lang="en-US" altLang="zh-TW" dirty="0" smtClean="0">
                <a:solidFill>
                  <a:srgbClr val="FF0000"/>
                </a:solidFill>
              </a:rPr>
              <a:t>3</a:t>
            </a:r>
            <a:r>
              <a:rPr lang="zh-TW" altLang="zh-TW" dirty="0" smtClean="0">
                <a:solidFill>
                  <a:srgbClr val="FF0000"/>
                </a:solidFill>
              </a:rPr>
              <a:t>人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親人</a:t>
            </a:r>
            <a:r>
              <a:rPr lang="en-US" altLang="zh-TW" dirty="0" smtClean="0">
                <a:solidFill>
                  <a:srgbClr val="FF0000"/>
                </a:solidFill>
              </a:rPr>
              <a:t>/</a:t>
            </a:r>
            <a:r>
              <a:rPr lang="zh-TW" altLang="en-US" dirty="0" smtClean="0">
                <a:solidFill>
                  <a:srgbClr val="FF0000"/>
                </a:solidFill>
              </a:rPr>
              <a:t>朋友</a:t>
            </a:r>
            <a:r>
              <a:rPr lang="en-US" altLang="zh-TW" dirty="0" smtClean="0">
                <a:solidFill>
                  <a:srgbClr val="FF0000"/>
                </a:solidFill>
              </a:rPr>
              <a:t>/</a:t>
            </a:r>
            <a:r>
              <a:rPr lang="zh-TW" altLang="en-US" dirty="0" smtClean="0">
                <a:solidFill>
                  <a:srgbClr val="FF0000"/>
                </a:solidFill>
              </a:rPr>
              <a:t>或鄰居均可，以確保緊急時找得到人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zh-TW" dirty="0" smtClean="0">
                <a:solidFill>
                  <a:schemeClr val="tx1"/>
                </a:solidFill>
              </a:rPr>
              <a:t>。</a:t>
            </a:r>
            <a:endParaRPr lang="zh-TW" altLang="zh-TW" sz="2000" dirty="0">
              <a:solidFill>
                <a:schemeClr val="tx1"/>
              </a:solidFill>
            </a:endParaRPr>
          </a:p>
          <a:p>
            <a:pPr lvl="0"/>
            <a:r>
              <a:rPr lang="zh-TW" altLang="en-US" dirty="0" smtClean="0">
                <a:solidFill>
                  <a:srgbClr val="FF0000"/>
                </a:solidFill>
              </a:rPr>
              <a:t>校方送醫</a:t>
            </a:r>
            <a:r>
              <a:rPr lang="zh-TW" altLang="en-US" dirty="0" smtClean="0">
                <a:solidFill>
                  <a:schemeClr val="tx1"/>
                </a:solidFill>
              </a:rPr>
              <a:t>：以鄰近</a:t>
            </a:r>
            <a:r>
              <a:rPr lang="zh-TW" altLang="zh-TW" dirty="0" smtClean="0">
                <a:solidFill>
                  <a:schemeClr val="tx1"/>
                </a:solidFill>
              </a:rPr>
              <a:t>學校附近醫療院所為限，</a:t>
            </a:r>
            <a:r>
              <a:rPr lang="zh-TW" altLang="zh-TW" dirty="0" smtClean="0">
                <a:solidFill>
                  <a:srgbClr val="FF0000"/>
                </a:solidFill>
              </a:rPr>
              <a:t>醫藥費</a:t>
            </a:r>
            <a:r>
              <a:rPr lang="zh-TW" altLang="zh-TW" dirty="0" smtClean="0">
                <a:solidFill>
                  <a:schemeClr val="tx1"/>
                </a:solidFill>
              </a:rPr>
              <a:t>及</a:t>
            </a:r>
            <a:r>
              <a:rPr lang="zh-TW" altLang="en-US" dirty="0" smtClean="0">
                <a:solidFill>
                  <a:schemeClr val="tx1"/>
                </a:solidFill>
              </a:rPr>
              <a:t>協助送醫老師的</a:t>
            </a:r>
            <a:r>
              <a:rPr lang="zh-TW" altLang="zh-TW" dirty="0" smtClean="0">
                <a:solidFill>
                  <a:srgbClr val="FF0000"/>
                </a:solidFill>
              </a:rPr>
              <a:t>來回</a:t>
            </a:r>
            <a:r>
              <a:rPr lang="zh-TW" altLang="zh-TW" dirty="0">
                <a:solidFill>
                  <a:srgbClr val="FF0000"/>
                </a:solidFill>
              </a:rPr>
              <a:t>計程車交通</a:t>
            </a:r>
            <a:r>
              <a:rPr lang="zh-TW" altLang="zh-TW" dirty="0" smtClean="0">
                <a:solidFill>
                  <a:srgbClr val="FF0000"/>
                </a:solidFill>
              </a:rPr>
              <a:t>費</a:t>
            </a:r>
            <a:r>
              <a:rPr lang="zh-TW" altLang="en-US" dirty="0" smtClean="0">
                <a:solidFill>
                  <a:schemeClr val="tx1"/>
                </a:solidFill>
              </a:rPr>
              <a:t>、或</a:t>
            </a:r>
            <a:r>
              <a:rPr lang="zh-TW" altLang="en-US" dirty="0" smtClean="0">
                <a:solidFill>
                  <a:srgbClr val="FF0000"/>
                </a:solidFill>
              </a:rPr>
              <a:t>停車費</a:t>
            </a:r>
            <a:r>
              <a:rPr lang="zh-TW" altLang="zh-TW" dirty="0" smtClean="0">
                <a:solidFill>
                  <a:schemeClr val="tx1"/>
                </a:solidFill>
              </a:rPr>
              <a:t>要</a:t>
            </a:r>
            <a:r>
              <a:rPr lang="zh-TW" altLang="zh-TW" dirty="0">
                <a:solidFill>
                  <a:schemeClr val="tx1"/>
                </a:solidFill>
              </a:rPr>
              <a:t>請</a:t>
            </a:r>
            <a:r>
              <a:rPr lang="zh-TW" altLang="zh-TW" dirty="0">
                <a:solidFill>
                  <a:srgbClr val="FF0000"/>
                </a:solidFill>
              </a:rPr>
              <a:t>家長自行付擔</a:t>
            </a:r>
            <a:r>
              <a:rPr lang="zh-TW" altLang="zh-TW" dirty="0" smtClean="0">
                <a:solidFill>
                  <a:schemeClr val="tx1"/>
                </a:solidFill>
              </a:rPr>
              <a:t>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lvl="0"/>
            <a:endParaRPr lang="zh-TW" altLang="zh-TW" sz="2000" dirty="0">
              <a:solidFill>
                <a:schemeClr val="tx1"/>
              </a:solidFill>
            </a:endParaRPr>
          </a:p>
          <a:p>
            <a:endParaRPr lang="zh-TW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家長須知或配合事項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480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844824"/>
            <a:ext cx="8496943" cy="4680520"/>
          </a:xfrm>
        </p:spPr>
        <p:txBody>
          <a:bodyPr>
            <a:noAutofit/>
          </a:bodyPr>
          <a:lstStyle/>
          <a:p>
            <a:pPr marL="301943" lvl="1" indent="0">
              <a:buNone/>
            </a:pPr>
            <a:r>
              <a:rPr lang="en-US" altLang="zh-TW" sz="3200" b="1" dirty="0" smtClean="0"/>
              <a:t>(5)</a:t>
            </a:r>
            <a:r>
              <a:rPr lang="zh-TW" altLang="zh-TW" sz="3200" b="1" dirty="0" smtClean="0"/>
              <a:t>學生</a:t>
            </a:r>
            <a:r>
              <a:rPr lang="zh-TW" altLang="en-US" sz="3200" b="1" dirty="0" smtClean="0"/>
              <a:t>團體</a:t>
            </a:r>
            <a:r>
              <a:rPr lang="zh-TW" altLang="zh-TW" sz="3200" b="1" dirty="0" smtClean="0"/>
              <a:t>保險</a:t>
            </a:r>
            <a:endParaRPr lang="zh-TW" altLang="zh-TW" sz="3200" dirty="0" smtClean="0">
              <a:solidFill>
                <a:srgbClr val="FF0000"/>
              </a:solidFill>
            </a:endParaRPr>
          </a:p>
          <a:p>
            <a:r>
              <a:rPr lang="zh-TW" altLang="zh-TW" dirty="0" smtClean="0">
                <a:solidFill>
                  <a:schemeClr val="tx1"/>
                </a:solidFill>
              </a:rPr>
              <a:t>保障期間</a:t>
            </a:r>
            <a:r>
              <a:rPr lang="zh-TW" altLang="en-US" dirty="0" smtClean="0">
                <a:solidFill>
                  <a:schemeClr val="tx1"/>
                </a:solidFill>
              </a:rPr>
              <a:t>：</a:t>
            </a:r>
            <a:r>
              <a:rPr lang="zh-TW" altLang="zh-TW" dirty="0" smtClean="0">
                <a:solidFill>
                  <a:srgbClr val="FF0000"/>
                </a:solidFill>
              </a:rPr>
              <a:t>入學年</a:t>
            </a:r>
            <a:r>
              <a:rPr lang="en-US" altLang="zh-TW" dirty="0" smtClean="0">
                <a:solidFill>
                  <a:srgbClr val="FF0000"/>
                </a:solidFill>
              </a:rPr>
              <a:t>8/1</a:t>
            </a:r>
            <a:r>
              <a:rPr lang="zh-TW" altLang="zh-TW" dirty="0" smtClean="0">
                <a:solidFill>
                  <a:schemeClr val="tx1"/>
                </a:solidFill>
              </a:rPr>
              <a:t>至</a:t>
            </a:r>
            <a:r>
              <a:rPr lang="zh-TW" altLang="zh-TW" dirty="0" smtClean="0">
                <a:solidFill>
                  <a:srgbClr val="FF0000"/>
                </a:solidFill>
              </a:rPr>
              <a:t>畢業年</a:t>
            </a:r>
            <a:r>
              <a:rPr lang="en-US" altLang="zh-TW" dirty="0" smtClean="0">
                <a:solidFill>
                  <a:srgbClr val="FF0000"/>
                </a:solidFill>
              </a:rPr>
              <a:t>7/31</a:t>
            </a:r>
            <a:r>
              <a:rPr lang="zh-TW" altLang="zh-TW" dirty="0" smtClean="0">
                <a:solidFill>
                  <a:schemeClr val="tx1"/>
                </a:solidFill>
              </a:rPr>
              <a:t>。</a:t>
            </a:r>
            <a:r>
              <a:rPr lang="zh-TW" altLang="zh-TW" dirty="0" smtClean="0">
                <a:solidFill>
                  <a:srgbClr val="FF0000"/>
                </a:solidFill>
              </a:rPr>
              <a:t>全校保費交保險公司後才能</a:t>
            </a:r>
            <a:r>
              <a:rPr lang="zh-TW" altLang="en-US" dirty="0" smtClean="0">
                <a:solidFill>
                  <a:srgbClr val="FF0000"/>
                </a:solidFill>
              </a:rPr>
              <a:t>開始</a:t>
            </a:r>
            <a:r>
              <a:rPr lang="zh-TW" altLang="zh-TW" dirty="0" smtClean="0">
                <a:solidFill>
                  <a:srgbClr val="FF0000"/>
                </a:solidFill>
              </a:rPr>
              <a:t>申請理賠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  <a:r>
              <a:rPr lang="zh-TW" altLang="en-US" dirty="0" smtClean="0">
                <a:solidFill>
                  <a:schemeClr val="tx1"/>
                </a:solidFill>
              </a:rPr>
              <a:t>所以若是</a:t>
            </a:r>
            <a:r>
              <a:rPr lang="en-US" altLang="zh-TW" dirty="0" smtClean="0">
                <a:solidFill>
                  <a:schemeClr val="tx1"/>
                </a:solidFill>
              </a:rPr>
              <a:t>8~10</a:t>
            </a:r>
            <a:r>
              <a:rPr lang="zh-TW" altLang="en-US" dirty="0">
                <a:solidFill>
                  <a:schemeClr val="tx1"/>
                </a:solidFill>
              </a:rPr>
              <a:t>月</a:t>
            </a:r>
            <a:r>
              <a:rPr lang="zh-TW" altLang="en-US" dirty="0" smtClean="0">
                <a:solidFill>
                  <a:schemeClr val="tx1"/>
                </a:solidFill>
              </a:rPr>
              <a:t>申請理賠，時間會較長</a:t>
            </a:r>
            <a:r>
              <a:rPr lang="zh-TW" altLang="zh-TW" dirty="0" smtClean="0">
                <a:solidFill>
                  <a:schemeClr val="tx1"/>
                </a:solidFill>
              </a:rPr>
              <a:t>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zh-TW" dirty="0" smtClean="0">
                <a:solidFill>
                  <a:srgbClr val="FF0000"/>
                </a:solidFill>
              </a:rPr>
              <a:t>意外</a:t>
            </a:r>
            <a:r>
              <a:rPr lang="zh-TW" altLang="zh-TW" dirty="0">
                <a:solidFill>
                  <a:srgbClr val="FF0000"/>
                </a:solidFill>
              </a:rPr>
              <a:t>傷害</a:t>
            </a:r>
            <a:r>
              <a:rPr lang="zh-TW" altLang="zh-TW" dirty="0">
                <a:solidFill>
                  <a:schemeClr val="tx1"/>
                </a:solidFill>
              </a:rPr>
              <a:t>之</a:t>
            </a:r>
            <a:r>
              <a:rPr lang="zh-TW" altLang="zh-TW" dirty="0">
                <a:solidFill>
                  <a:srgbClr val="FF0000"/>
                </a:solidFill>
              </a:rPr>
              <a:t>急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zh-TW" dirty="0">
                <a:solidFill>
                  <a:srgbClr val="FF0000"/>
                </a:solidFill>
              </a:rPr>
              <a:t>門診、住院</a:t>
            </a:r>
            <a:r>
              <a:rPr lang="zh-TW" altLang="zh-TW" dirty="0">
                <a:solidFill>
                  <a:schemeClr val="tx1"/>
                </a:solidFill>
              </a:rPr>
              <a:t>均可</a:t>
            </a:r>
            <a:r>
              <a:rPr lang="zh-TW" altLang="zh-TW" dirty="0" smtClean="0">
                <a:solidFill>
                  <a:schemeClr val="tx1"/>
                </a:solidFill>
              </a:rPr>
              <a:t>申請</a:t>
            </a:r>
            <a:r>
              <a:rPr lang="zh-TW" altLang="en-US" dirty="0">
                <a:solidFill>
                  <a:schemeClr val="tx1"/>
                </a:solidFill>
              </a:rPr>
              <a:t>；</a:t>
            </a:r>
            <a:r>
              <a:rPr lang="zh-TW" altLang="zh-TW" dirty="0" smtClean="0">
                <a:solidFill>
                  <a:schemeClr val="tx1"/>
                </a:solidFill>
              </a:rPr>
              <a:t>內</a:t>
            </a:r>
            <a:r>
              <a:rPr lang="zh-TW" altLang="zh-TW" dirty="0">
                <a:solidFill>
                  <a:schemeClr val="tx1"/>
                </a:solidFill>
              </a:rPr>
              <a:t>外科</a:t>
            </a:r>
            <a:r>
              <a:rPr lang="zh-TW" altLang="zh-TW" dirty="0">
                <a:solidFill>
                  <a:srgbClr val="FF0000"/>
                </a:solidFill>
              </a:rPr>
              <a:t>疾病</a:t>
            </a:r>
            <a:r>
              <a:rPr lang="zh-TW" altLang="zh-TW" dirty="0">
                <a:solidFill>
                  <a:schemeClr val="tx1"/>
                </a:solidFill>
              </a:rPr>
              <a:t>則須有</a:t>
            </a:r>
            <a:r>
              <a:rPr lang="zh-TW" altLang="zh-TW" dirty="0" smtClean="0">
                <a:solidFill>
                  <a:srgbClr val="FF0000"/>
                </a:solidFill>
              </a:rPr>
              <a:t>住院</a:t>
            </a:r>
            <a:r>
              <a:rPr lang="zh-TW" altLang="en-US" dirty="0">
                <a:solidFill>
                  <a:schemeClr val="tx1"/>
                </a:solidFill>
              </a:rPr>
              <a:t>事實</a:t>
            </a:r>
            <a:r>
              <a:rPr lang="zh-TW" altLang="zh-TW" dirty="0" smtClean="0">
                <a:solidFill>
                  <a:schemeClr val="tx1"/>
                </a:solidFill>
              </a:rPr>
              <a:t>才</a:t>
            </a:r>
            <a:r>
              <a:rPr lang="zh-TW" altLang="zh-TW" dirty="0">
                <a:solidFill>
                  <a:schemeClr val="tx1"/>
                </a:solidFill>
              </a:rPr>
              <a:t>可</a:t>
            </a:r>
            <a:r>
              <a:rPr lang="zh-TW" altLang="zh-TW" dirty="0" smtClean="0">
                <a:solidFill>
                  <a:schemeClr val="tx1"/>
                </a:solidFill>
              </a:rPr>
              <a:t>申請</a:t>
            </a:r>
            <a:r>
              <a:rPr lang="zh-TW" altLang="en-US" dirty="0" smtClean="0">
                <a:solidFill>
                  <a:schemeClr val="tx1"/>
                </a:solidFill>
              </a:rPr>
              <a:t>；</a:t>
            </a:r>
            <a:r>
              <a:rPr lang="zh-TW" altLang="zh-TW" dirty="0" smtClean="0">
                <a:solidFill>
                  <a:schemeClr val="tx1"/>
                </a:solidFill>
              </a:rPr>
              <a:t>若</a:t>
            </a:r>
            <a:r>
              <a:rPr lang="zh-TW" altLang="zh-TW" u="sng" dirty="0">
                <a:solidFill>
                  <a:schemeClr val="tx1"/>
                </a:solidFill>
              </a:rPr>
              <a:t>有疑問</a:t>
            </a:r>
            <a:r>
              <a:rPr lang="zh-TW" altLang="zh-TW" u="sng" dirty="0" smtClean="0">
                <a:solidFill>
                  <a:schemeClr val="tx1"/>
                </a:solidFill>
              </a:rPr>
              <a:t>請</a:t>
            </a:r>
            <a:r>
              <a:rPr lang="zh-TW" altLang="en-US" u="sng" dirty="0" smtClean="0">
                <a:solidFill>
                  <a:schemeClr val="tx1"/>
                </a:solidFill>
              </a:rPr>
              <a:t>申請前</a:t>
            </a:r>
            <a:r>
              <a:rPr lang="zh-TW" altLang="zh-TW" u="sng" dirty="0" smtClean="0">
                <a:solidFill>
                  <a:schemeClr val="tx1"/>
                </a:solidFill>
              </a:rPr>
              <a:t>先</a:t>
            </a:r>
            <a:r>
              <a:rPr lang="zh-TW" altLang="zh-TW" u="sng" dirty="0">
                <a:solidFill>
                  <a:schemeClr val="tx1"/>
                </a:solidFill>
              </a:rPr>
              <a:t>打電話跟</a:t>
            </a:r>
            <a:r>
              <a:rPr lang="zh-TW" altLang="en-US" u="sng" dirty="0">
                <a:solidFill>
                  <a:schemeClr val="tx1"/>
                </a:solidFill>
              </a:rPr>
              <a:t>護理師</a:t>
            </a:r>
            <a:r>
              <a:rPr lang="zh-TW" altLang="zh-TW" u="sng" dirty="0">
                <a:solidFill>
                  <a:schemeClr val="tx1"/>
                </a:solidFill>
              </a:rPr>
              <a:t>確認</a:t>
            </a:r>
            <a:r>
              <a:rPr lang="zh-TW" altLang="zh-TW" dirty="0" smtClean="0">
                <a:solidFill>
                  <a:schemeClr val="tx1"/>
                </a:solidFill>
              </a:rPr>
              <a:t>。</a:t>
            </a:r>
            <a:endParaRPr lang="zh-TW" altLang="zh-TW" dirty="0">
              <a:solidFill>
                <a:schemeClr val="tx1"/>
              </a:solidFill>
            </a:endParaRPr>
          </a:p>
          <a:p>
            <a:r>
              <a:rPr lang="zh-TW" altLang="zh-TW" dirty="0" smtClean="0">
                <a:solidFill>
                  <a:schemeClr val="tx1"/>
                </a:solidFill>
              </a:rPr>
              <a:t>學生</a:t>
            </a:r>
            <a:r>
              <a:rPr lang="zh-TW" altLang="en-US" dirty="0" smtClean="0">
                <a:solidFill>
                  <a:schemeClr val="tx1"/>
                </a:solidFill>
              </a:rPr>
              <a:t>團體</a:t>
            </a:r>
            <a:r>
              <a:rPr lang="zh-TW" altLang="zh-TW" dirty="0" smtClean="0">
                <a:solidFill>
                  <a:schemeClr val="tx1"/>
                </a:solidFill>
              </a:rPr>
              <a:t>保險</a:t>
            </a:r>
            <a:r>
              <a:rPr lang="zh-TW" altLang="zh-TW" dirty="0">
                <a:solidFill>
                  <a:schemeClr val="tx1"/>
                </a:solidFill>
              </a:rPr>
              <a:t>家長</a:t>
            </a:r>
            <a:r>
              <a:rPr lang="zh-TW" altLang="zh-TW" dirty="0" smtClean="0">
                <a:solidFill>
                  <a:schemeClr val="tx1"/>
                </a:solidFill>
              </a:rPr>
              <a:t>說明書</a:t>
            </a:r>
            <a:r>
              <a:rPr lang="en-US" altLang="zh-TW" dirty="0" smtClean="0">
                <a:solidFill>
                  <a:schemeClr val="tx1"/>
                </a:solidFill>
              </a:rPr>
              <a:t>(</a:t>
            </a:r>
            <a:r>
              <a:rPr lang="zh-TW" altLang="zh-TW" dirty="0" smtClean="0">
                <a:solidFill>
                  <a:schemeClr val="tx1"/>
                </a:solidFill>
              </a:rPr>
              <a:t>開學後發下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r>
              <a:rPr lang="zh-TW" altLang="en-US" dirty="0" smtClean="0">
                <a:solidFill>
                  <a:schemeClr val="tx1"/>
                </a:solidFill>
              </a:rPr>
              <a:t>：</a:t>
            </a:r>
            <a:r>
              <a:rPr lang="zh-TW" altLang="zh-TW" dirty="0" smtClean="0">
                <a:solidFill>
                  <a:schemeClr val="tx1"/>
                </a:solidFill>
              </a:rPr>
              <a:t>請</a:t>
            </a:r>
            <a:r>
              <a:rPr lang="zh-TW" altLang="zh-TW" dirty="0">
                <a:solidFill>
                  <a:schemeClr val="tx1"/>
                </a:solidFill>
              </a:rPr>
              <a:t>家長務必</a:t>
            </a:r>
            <a:r>
              <a:rPr lang="zh-TW" altLang="zh-TW" dirty="0" smtClean="0">
                <a:solidFill>
                  <a:schemeClr val="tx1"/>
                </a:solidFill>
              </a:rPr>
              <a:t>詳閱。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 smtClean="0">
                <a:solidFill>
                  <a:schemeClr val="tx1"/>
                </a:solidFill>
              </a:rPr>
              <a:t>理賠</a:t>
            </a:r>
            <a:r>
              <a:rPr lang="zh-TW" altLang="en-US" dirty="0">
                <a:solidFill>
                  <a:schemeClr val="tx1"/>
                </a:solidFill>
              </a:rPr>
              <a:t>金額：啟動理賠金</a:t>
            </a:r>
            <a:r>
              <a:rPr lang="en-US" altLang="zh-TW" dirty="0">
                <a:solidFill>
                  <a:srgbClr val="FF0000"/>
                </a:solidFill>
              </a:rPr>
              <a:t>500</a:t>
            </a:r>
            <a:r>
              <a:rPr lang="zh-TW" altLang="en-US" dirty="0" smtClean="0">
                <a:solidFill>
                  <a:srgbClr val="FF0000"/>
                </a:solidFill>
              </a:rPr>
              <a:t>元</a:t>
            </a:r>
            <a:r>
              <a:rPr lang="zh-TW" altLang="en-US" dirty="0">
                <a:solidFill>
                  <a:schemeClr val="tx1"/>
                </a:solidFill>
              </a:rPr>
              <a:t>，</a:t>
            </a:r>
            <a:r>
              <a:rPr lang="zh-TW" altLang="en-US" dirty="0" smtClean="0">
                <a:solidFill>
                  <a:schemeClr val="tx1"/>
                </a:solidFill>
              </a:rPr>
              <a:t>單案上限</a:t>
            </a:r>
            <a:r>
              <a:rPr lang="en-US" altLang="zh-TW" dirty="0" smtClean="0">
                <a:solidFill>
                  <a:srgbClr val="FF0000"/>
                </a:solidFill>
              </a:rPr>
              <a:t>50000</a:t>
            </a:r>
            <a:r>
              <a:rPr lang="zh-TW" altLang="en-US" dirty="0" smtClean="0">
                <a:solidFill>
                  <a:srgbClr val="FF0000"/>
                </a:solidFill>
              </a:rPr>
              <a:t>元</a:t>
            </a:r>
            <a:r>
              <a:rPr lang="zh-TW" altLang="en-US" dirty="0" smtClean="0">
                <a:solidFill>
                  <a:schemeClr val="tx1"/>
                </a:solidFill>
              </a:rPr>
              <a:t>，住院病房費</a:t>
            </a:r>
            <a:r>
              <a:rPr lang="en-US" altLang="zh-TW" dirty="0" smtClean="0">
                <a:solidFill>
                  <a:srgbClr val="FF0000"/>
                </a:solidFill>
              </a:rPr>
              <a:t>1000</a:t>
            </a:r>
            <a:r>
              <a:rPr lang="zh-TW" altLang="en-US" dirty="0" smtClean="0">
                <a:solidFill>
                  <a:srgbClr val="FF0000"/>
                </a:solidFill>
              </a:rPr>
              <a:t>元</a:t>
            </a:r>
            <a:r>
              <a:rPr lang="en-US" altLang="zh-TW" dirty="0" smtClean="0">
                <a:solidFill>
                  <a:srgbClr val="FF0000"/>
                </a:solidFill>
              </a:rPr>
              <a:t>/</a:t>
            </a:r>
            <a:r>
              <a:rPr lang="zh-TW" altLang="en-US" dirty="0" smtClean="0">
                <a:solidFill>
                  <a:srgbClr val="FF0000"/>
                </a:solidFill>
              </a:rPr>
              <a:t>日</a:t>
            </a:r>
            <a:r>
              <a:rPr lang="zh-TW" altLang="en-US" dirty="0" smtClean="0">
                <a:solidFill>
                  <a:schemeClr val="tx1"/>
                </a:solidFill>
              </a:rPr>
              <a:t>，</a:t>
            </a:r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r>
              <a:rPr lang="zh-TW" altLang="en-US" dirty="0" smtClean="0">
                <a:solidFill>
                  <a:srgbClr val="FF0000"/>
                </a:solidFill>
              </a:rPr>
              <a:t>年內申請</a:t>
            </a:r>
            <a:r>
              <a:rPr lang="zh-TW" altLang="en-US" dirty="0" smtClean="0">
                <a:solidFill>
                  <a:schemeClr val="tx1"/>
                </a:solidFill>
              </a:rPr>
              <a:t>、逾期則為自行棄權。</a:t>
            </a:r>
            <a:endParaRPr lang="zh-TW" altLang="zh-TW" dirty="0">
              <a:solidFill>
                <a:schemeClr val="tx1"/>
              </a:solidFill>
            </a:endParaRPr>
          </a:p>
          <a:p>
            <a:r>
              <a:rPr lang="zh-TW" altLang="zh-TW" dirty="0">
                <a:solidFill>
                  <a:srgbClr val="0000FF"/>
                </a:solidFill>
              </a:rPr>
              <a:t>學保資源得來不易，請珍惜學保資源</a:t>
            </a:r>
            <a:r>
              <a:rPr lang="zh-TW" altLang="zh-TW" dirty="0" smtClean="0">
                <a:solidFill>
                  <a:schemeClr val="tx1"/>
                </a:solidFill>
              </a:rPr>
              <a:t>。</a:t>
            </a:r>
            <a:r>
              <a:rPr lang="zh-TW" altLang="en-US" dirty="0" smtClean="0">
                <a:solidFill>
                  <a:schemeClr val="tx1"/>
                </a:solidFill>
              </a:rPr>
              <a:t>請勿詐領保險理賠，若</a:t>
            </a:r>
            <a:r>
              <a:rPr lang="zh-TW" altLang="zh-TW" dirty="0" smtClean="0">
                <a:solidFill>
                  <a:schemeClr val="tx1"/>
                </a:solidFill>
              </a:rPr>
              <a:t>對理賠事件有</a:t>
            </a:r>
            <a:r>
              <a:rPr lang="zh-TW" altLang="zh-TW" dirty="0">
                <a:solidFill>
                  <a:schemeClr val="tx1"/>
                </a:solidFill>
              </a:rPr>
              <a:t>爭議時應理性</a:t>
            </a:r>
            <a:r>
              <a:rPr lang="zh-TW" altLang="zh-TW" dirty="0" smtClean="0">
                <a:solidFill>
                  <a:schemeClr val="tx1"/>
                </a:solidFill>
              </a:rPr>
              <a:t>循</a:t>
            </a:r>
            <a:r>
              <a:rPr lang="zh-TW" altLang="en-US" dirty="0" smtClean="0">
                <a:solidFill>
                  <a:schemeClr val="tx1"/>
                </a:solidFill>
              </a:rPr>
              <a:t>正常</a:t>
            </a:r>
            <a:r>
              <a:rPr lang="zh-TW" altLang="zh-TW" dirty="0" smtClean="0">
                <a:solidFill>
                  <a:schemeClr val="tx1"/>
                </a:solidFill>
              </a:rPr>
              <a:t>管道</a:t>
            </a:r>
            <a:r>
              <a:rPr lang="zh-TW" altLang="zh-TW" dirty="0">
                <a:solidFill>
                  <a:schemeClr val="tx1"/>
                </a:solidFill>
              </a:rPr>
              <a:t>申請</a:t>
            </a:r>
            <a:r>
              <a:rPr lang="zh-TW" altLang="zh-TW" dirty="0" smtClean="0">
                <a:solidFill>
                  <a:schemeClr val="tx1"/>
                </a:solidFill>
              </a:rPr>
              <a:t>審理。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家長須知或配合事項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73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家長須知或配合事項</a:t>
            </a:r>
            <a:endParaRPr lang="zh-TW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323528" y="1844824"/>
            <a:ext cx="8496944" cy="4896544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en-US" altLang="zh-TW" sz="3800" b="1" dirty="0" smtClean="0"/>
              <a:t/>
            </a:r>
            <a:br>
              <a:rPr lang="en-US" altLang="zh-TW" sz="3800" b="1" dirty="0" smtClean="0"/>
            </a:br>
            <a:r>
              <a:rPr lang="en-US" altLang="zh-TW" sz="12800" b="1" dirty="0"/>
              <a:t>(6)</a:t>
            </a:r>
            <a:r>
              <a:rPr lang="zh-TW" altLang="zh-TW" sz="12800" b="1" dirty="0"/>
              <a:t>傷病處理</a:t>
            </a:r>
            <a:endParaRPr lang="en-US" altLang="zh-TW" sz="12800" b="1" dirty="0"/>
          </a:p>
          <a:p>
            <a:pPr lvl="0"/>
            <a:r>
              <a:rPr lang="zh-TW" altLang="zh-TW" sz="9600" dirty="0" smtClean="0">
                <a:solidFill>
                  <a:schemeClr val="tx1"/>
                </a:solidFill>
              </a:rPr>
              <a:t>受</a:t>
            </a:r>
            <a:r>
              <a:rPr lang="zh-TW" altLang="zh-TW" sz="9600" dirty="0">
                <a:solidFill>
                  <a:schemeClr val="tx1"/>
                </a:solidFill>
              </a:rPr>
              <a:t>學校衛生法、護理人員法及各類相關醫事法</a:t>
            </a:r>
            <a:r>
              <a:rPr lang="zh-TW" altLang="zh-TW" sz="9600" dirty="0" smtClean="0">
                <a:solidFill>
                  <a:schemeClr val="tx1"/>
                </a:solidFill>
              </a:rPr>
              <a:t>規範</a:t>
            </a:r>
            <a:r>
              <a:rPr lang="zh-TW" altLang="en-US" sz="9600" dirty="0" smtClean="0">
                <a:solidFill>
                  <a:schemeClr val="tx1"/>
                </a:solidFill>
              </a:rPr>
              <a:t>，校內無醫師藥師情況下，</a:t>
            </a:r>
            <a:r>
              <a:rPr lang="zh-TW" altLang="zh-TW" sz="9600" dirty="0">
                <a:solidFill>
                  <a:srgbClr val="FF0000"/>
                </a:solidFill>
              </a:rPr>
              <a:t>不能備</a:t>
            </a:r>
            <a:r>
              <a:rPr lang="zh-TW" altLang="en-US" sz="9600" dirty="0">
                <a:solidFill>
                  <a:srgbClr val="FF0000"/>
                </a:solidFill>
              </a:rPr>
              <a:t>、</a:t>
            </a:r>
            <a:r>
              <a:rPr lang="zh-TW" altLang="zh-TW" sz="9600" dirty="0">
                <a:solidFill>
                  <a:srgbClr val="FF0000"/>
                </a:solidFill>
              </a:rPr>
              <a:t>也不能</a:t>
            </a:r>
            <a:r>
              <a:rPr lang="zh-TW" altLang="en-US" sz="9600" dirty="0">
                <a:solidFill>
                  <a:srgbClr val="FF0000"/>
                </a:solidFill>
              </a:rPr>
              <a:t>使</a:t>
            </a:r>
            <a:r>
              <a:rPr lang="zh-TW" altLang="zh-TW" sz="9600" dirty="0">
                <a:solidFill>
                  <a:srgbClr val="FF0000"/>
                </a:solidFill>
              </a:rPr>
              <a:t>用處方藥</a:t>
            </a:r>
            <a:r>
              <a:rPr lang="zh-TW" altLang="zh-TW" sz="9600" dirty="0" smtClean="0">
                <a:solidFill>
                  <a:schemeClr val="tx1"/>
                </a:solidFill>
              </a:rPr>
              <a:t>。</a:t>
            </a:r>
            <a:endParaRPr lang="en-US" altLang="zh-TW" sz="9600" dirty="0">
              <a:solidFill>
                <a:schemeClr val="tx1"/>
              </a:solidFill>
            </a:endParaRPr>
          </a:p>
          <a:p>
            <a:pPr lvl="0"/>
            <a:r>
              <a:rPr lang="zh-TW" altLang="zh-TW" sz="9600" dirty="0" smtClean="0">
                <a:solidFill>
                  <a:schemeClr val="tx1"/>
                </a:solidFill>
              </a:rPr>
              <a:t>燙傷</a:t>
            </a:r>
            <a:r>
              <a:rPr lang="en-US" altLang="zh-TW" sz="9600" dirty="0" smtClean="0">
                <a:solidFill>
                  <a:schemeClr val="tx1"/>
                </a:solidFill>
              </a:rPr>
              <a:t>(</a:t>
            </a:r>
            <a:r>
              <a:rPr lang="zh-TW" altLang="en-US" sz="9600" dirty="0" smtClean="0">
                <a:solidFill>
                  <a:schemeClr val="tx1"/>
                </a:solidFill>
              </a:rPr>
              <a:t>燙傷藥膏</a:t>
            </a:r>
            <a:r>
              <a:rPr lang="en-US" altLang="zh-TW" sz="9600" dirty="0" smtClean="0">
                <a:solidFill>
                  <a:schemeClr val="tx1"/>
                </a:solidFill>
              </a:rPr>
              <a:t>)</a:t>
            </a:r>
            <a:r>
              <a:rPr lang="zh-TW" altLang="zh-TW" sz="9600" dirty="0" smtClean="0">
                <a:solidFill>
                  <a:schemeClr val="tx1"/>
                </a:solidFill>
              </a:rPr>
              <a:t>、</a:t>
            </a:r>
            <a:r>
              <a:rPr lang="zh-TW" altLang="zh-TW" sz="9600" dirty="0">
                <a:solidFill>
                  <a:schemeClr val="tx1"/>
                </a:solidFill>
              </a:rPr>
              <a:t>嘴</a:t>
            </a:r>
            <a:r>
              <a:rPr lang="zh-TW" altLang="zh-TW" sz="9600" dirty="0" smtClean="0">
                <a:solidFill>
                  <a:schemeClr val="tx1"/>
                </a:solidFill>
              </a:rPr>
              <a:t>破</a:t>
            </a:r>
            <a:r>
              <a:rPr lang="en-US" altLang="zh-TW" sz="9600" dirty="0" smtClean="0">
                <a:solidFill>
                  <a:schemeClr val="tx1"/>
                </a:solidFill>
              </a:rPr>
              <a:t>(</a:t>
            </a:r>
            <a:r>
              <a:rPr lang="zh-TW" altLang="en-US" sz="9600" dirty="0" smtClean="0">
                <a:solidFill>
                  <a:schemeClr val="tx1"/>
                </a:solidFill>
              </a:rPr>
              <a:t>口內膏</a:t>
            </a:r>
            <a:r>
              <a:rPr lang="en-US" altLang="zh-TW" sz="9600" dirty="0" smtClean="0">
                <a:solidFill>
                  <a:schemeClr val="tx1"/>
                </a:solidFill>
              </a:rPr>
              <a:t>)</a:t>
            </a:r>
            <a:r>
              <a:rPr lang="zh-TW" altLang="zh-TW" sz="9600" dirty="0" smtClean="0">
                <a:solidFill>
                  <a:schemeClr val="tx1"/>
                </a:solidFill>
              </a:rPr>
              <a:t>、</a:t>
            </a:r>
            <a:r>
              <a:rPr lang="zh-TW" altLang="zh-TW" sz="9600" dirty="0">
                <a:solidFill>
                  <a:schemeClr val="tx1"/>
                </a:solidFill>
              </a:rPr>
              <a:t>皮膚過敏、眼睛過敏、</a:t>
            </a:r>
            <a:r>
              <a:rPr lang="zh-TW" altLang="zh-TW" sz="9600" dirty="0" smtClean="0">
                <a:solidFill>
                  <a:schemeClr val="tx1"/>
                </a:solidFill>
              </a:rPr>
              <a:t>眼睛</a:t>
            </a:r>
            <a:r>
              <a:rPr lang="zh-TW" altLang="en-US" sz="9600" dirty="0" smtClean="0">
                <a:solidFill>
                  <a:schemeClr val="tx1"/>
                </a:solidFill>
              </a:rPr>
              <a:t>感染</a:t>
            </a:r>
            <a:r>
              <a:rPr lang="zh-TW" altLang="zh-TW" sz="9600" dirty="0" smtClean="0">
                <a:solidFill>
                  <a:schemeClr val="tx1"/>
                </a:solidFill>
              </a:rPr>
              <a:t>發炎</a:t>
            </a:r>
            <a:r>
              <a:rPr lang="en-US" altLang="zh-TW" sz="9600" dirty="0">
                <a:solidFill>
                  <a:schemeClr val="tx1"/>
                </a:solidFill>
              </a:rPr>
              <a:t>…</a:t>
            </a:r>
            <a:r>
              <a:rPr lang="zh-TW" altLang="zh-TW" sz="9600" dirty="0" smtClean="0">
                <a:solidFill>
                  <a:schemeClr val="tx1"/>
                </a:solidFill>
              </a:rPr>
              <a:t>等</a:t>
            </a:r>
            <a:r>
              <a:rPr lang="zh-TW" altLang="en-US" sz="9600" dirty="0" smtClean="0">
                <a:solidFill>
                  <a:srgbClr val="FF0000"/>
                </a:solidFill>
              </a:rPr>
              <a:t>只要是處方藥的</a:t>
            </a:r>
            <a:r>
              <a:rPr lang="zh-TW" altLang="zh-TW" sz="9600" dirty="0" smtClean="0">
                <a:solidFill>
                  <a:srgbClr val="FF0000"/>
                </a:solidFill>
              </a:rPr>
              <a:t>藥品</a:t>
            </a:r>
            <a:r>
              <a:rPr lang="zh-TW" altLang="en-US" sz="9600" dirty="0" smtClean="0">
                <a:solidFill>
                  <a:srgbClr val="FF0000"/>
                </a:solidFill>
              </a:rPr>
              <a:t>校方</a:t>
            </a:r>
            <a:r>
              <a:rPr lang="zh-TW" altLang="zh-TW" sz="9600" dirty="0" smtClean="0">
                <a:solidFill>
                  <a:srgbClr val="FF0000"/>
                </a:solidFill>
              </a:rPr>
              <a:t>都不能</a:t>
            </a:r>
            <a:r>
              <a:rPr lang="zh-TW" altLang="en-US" sz="9600" dirty="0" smtClean="0">
                <a:solidFill>
                  <a:srgbClr val="FF0000"/>
                </a:solidFill>
              </a:rPr>
              <a:t>提供或</a:t>
            </a:r>
            <a:r>
              <a:rPr lang="zh-TW" altLang="zh-TW" sz="9600" dirty="0" smtClean="0">
                <a:solidFill>
                  <a:srgbClr val="FF0000"/>
                </a:solidFill>
              </a:rPr>
              <a:t>使用</a:t>
            </a:r>
            <a:r>
              <a:rPr lang="zh-TW" altLang="en-US" sz="9600" dirty="0" smtClean="0">
                <a:solidFill>
                  <a:schemeClr val="tx1"/>
                </a:solidFill>
              </a:rPr>
              <a:t>。</a:t>
            </a:r>
            <a:endParaRPr lang="en-US" altLang="zh-TW" sz="9600" dirty="0" smtClean="0">
              <a:solidFill>
                <a:schemeClr val="tx1"/>
              </a:solidFill>
            </a:endParaRPr>
          </a:p>
          <a:p>
            <a:pPr lvl="0"/>
            <a:r>
              <a:rPr lang="zh-TW" altLang="zh-TW" sz="9600" dirty="0" smtClean="0">
                <a:solidFill>
                  <a:schemeClr val="tx1"/>
                </a:solidFill>
              </a:rPr>
              <a:t>頭暈</a:t>
            </a:r>
            <a:r>
              <a:rPr lang="en-US" altLang="zh-TW" sz="9600" dirty="0">
                <a:solidFill>
                  <a:schemeClr val="tx1"/>
                </a:solidFill>
              </a:rPr>
              <a:t>/</a:t>
            </a:r>
            <a:r>
              <a:rPr lang="zh-TW" altLang="zh-TW" sz="9600" dirty="0">
                <a:solidFill>
                  <a:schemeClr val="tx1"/>
                </a:solidFill>
              </a:rPr>
              <a:t>頭痛</a:t>
            </a:r>
            <a:r>
              <a:rPr lang="en-US" altLang="zh-TW" sz="9600" dirty="0" smtClean="0">
                <a:solidFill>
                  <a:schemeClr val="tx1"/>
                </a:solidFill>
              </a:rPr>
              <a:t>/</a:t>
            </a:r>
            <a:r>
              <a:rPr lang="zh-TW" altLang="en-US" sz="9600" dirty="0" smtClean="0">
                <a:solidFill>
                  <a:schemeClr val="tx1"/>
                </a:solidFill>
              </a:rPr>
              <a:t>腹</a:t>
            </a:r>
            <a:r>
              <a:rPr lang="zh-TW" altLang="zh-TW" sz="9600" dirty="0" smtClean="0">
                <a:solidFill>
                  <a:schemeClr val="tx1"/>
                </a:solidFill>
              </a:rPr>
              <a:t>痛</a:t>
            </a:r>
            <a:r>
              <a:rPr lang="en-US" altLang="zh-TW" sz="9600" dirty="0">
                <a:solidFill>
                  <a:schemeClr val="tx1"/>
                </a:solidFill>
              </a:rPr>
              <a:t>…</a:t>
            </a:r>
            <a:r>
              <a:rPr lang="zh-TW" altLang="zh-TW" sz="9600" dirty="0" smtClean="0">
                <a:solidFill>
                  <a:schemeClr val="tx1"/>
                </a:solidFill>
              </a:rPr>
              <a:t>只</a:t>
            </a:r>
            <a:r>
              <a:rPr lang="zh-TW" altLang="zh-TW" sz="9600" dirty="0">
                <a:solidFill>
                  <a:schemeClr val="tx1"/>
                </a:solidFill>
              </a:rPr>
              <a:t>能讓孩子</a:t>
            </a:r>
            <a:r>
              <a:rPr lang="zh-TW" altLang="zh-TW" sz="9600" dirty="0" smtClean="0">
                <a:solidFill>
                  <a:schemeClr val="tx1"/>
                </a:solidFill>
              </a:rPr>
              <a:t>喝水</a:t>
            </a:r>
            <a:r>
              <a:rPr lang="en-US" altLang="zh-TW" sz="9600" dirty="0" smtClean="0">
                <a:solidFill>
                  <a:schemeClr val="tx1"/>
                </a:solidFill>
              </a:rPr>
              <a:t>/</a:t>
            </a:r>
            <a:r>
              <a:rPr lang="zh-TW" altLang="zh-TW" sz="9600" dirty="0">
                <a:solidFill>
                  <a:schemeClr val="tx1"/>
                </a:solidFill>
              </a:rPr>
              <a:t>擦清涼劑</a:t>
            </a:r>
            <a:r>
              <a:rPr lang="en-US" altLang="zh-TW" sz="9600" dirty="0">
                <a:solidFill>
                  <a:schemeClr val="tx1"/>
                </a:solidFill>
              </a:rPr>
              <a:t>/</a:t>
            </a:r>
            <a:r>
              <a:rPr lang="zh-TW" altLang="zh-TW" sz="9600" dirty="0">
                <a:solidFill>
                  <a:schemeClr val="tx1"/>
                </a:solidFill>
              </a:rPr>
              <a:t>去</a:t>
            </a:r>
            <a:r>
              <a:rPr lang="zh-TW" altLang="zh-TW" sz="9600" dirty="0" smtClean="0">
                <a:solidFill>
                  <a:schemeClr val="tx1"/>
                </a:solidFill>
              </a:rPr>
              <a:t>上廁所</a:t>
            </a:r>
            <a:r>
              <a:rPr lang="en-US" altLang="zh-TW" sz="9600" dirty="0">
                <a:solidFill>
                  <a:schemeClr val="tx1"/>
                </a:solidFill>
              </a:rPr>
              <a:t>/</a:t>
            </a:r>
            <a:r>
              <a:rPr lang="zh-TW" altLang="zh-TW" sz="9600" dirty="0">
                <a:solidFill>
                  <a:schemeClr val="tx1"/>
                </a:solidFill>
              </a:rPr>
              <a:t>短</a:t>
            </a:r>
            <a:r>
              <a:rPr lang="zh-TW" altLang="zh-TW" sz="9600" dirty="0" smtClean="0">
                <a:solidFill>
                  <a:schemeClr val="tx1"/>
                </a:solidFill>
              </a:rPr>
              <a:t>時間</a:t>
            </a:r>
            <a:r>
              <a:rPr lang="en-US" altLang="zh-TW" sz="9600" dirty="0" smtClean="0">
                <a:solidFill>
                  <a:schemeClr val="tx1"/>
                </a:solidFill>
              </a:rPr>
              <a:t>(</a:t>
            </a:r>
            <a:r>
              <a:rPr lang="zh-TW" altLang="en-US" sz="9600" dirty="0" smtClean="0">
                <a:solidFill>
                  <a:schemeClr val="tx1"/>
                </a:solidFill>
              </a:rPr>
              <a:t>約</a:t>
            </a:r>
            <a:r>
              <a:rPr lang="en-US" altLang="zh-TW" sz="9600" dirty="0" smtClean="0">
                <a:solidFill>
                  <a:schemeClr val="tx1"/>
                </a:solidFill>
              </a:rPr>
              <a:t>1</a:t>
            </a:r>
            <a:r>
              <a:rPr lang="zh-TW" altLang="en-US" sz="9600" dirty="0" smtClean="0">
                <a:solidFill>
                  <a:schemeClr val="tx1"/>
                </a:solidFill>
              </a:rPr>
              <a:t>節課</a:t>
            </a:r>
            <a:r>
              <a:rPr lang="en-US" altLang="zh-TW" sz="9600" dirty="0" smtClean="0">
                <a:solidFill>
                  <a:schemeClr val="tx1"/>
                </a:solidFill>
              </a:rPr>
              <a:t>-1</a:t>
            </a:r>
            <a:r>
              <a:rPr lang="zh-TW" altLang="en-US" sz="9600" dirty="0" smtClean="0">
                <a:solidFill>
                  <a:schemeClr val="tx1"/>
                </a:solidFill>
              </a:rPr>
              <a:t>小時</a:t>
            </a:r>
            <a:r>
              <a:rPr lang="en-US" altLang="zh-TW" sz="9600" dirty="0" smtClean="0">
                <a:solidFill>
                  <a:schemeClr val="tx1"/>
                </a:solidFill>
              </a:rPr>
              <a:t>)</a:t>
            </a:r>
            <a:r>
              <a:rPr lang="zh-TW" altLang="zh-TW" sz="9600" dirty="0" smtClean="0">
                <a:solidFill>
                  <a:schemeClr val="tx1"/>
                </a:solidFill>
              </a:rPr>
              <a:t>的</a:t>
            </a:r>
            <a:r>
              <a:rPr lang="zh-TW" altLang="zh-TW" sz="9600" dirty="0">
                <a:solidFill>
                  <a:schemeClr val="tx1"/>
                </a:solidFill>
              </a:rPr>
              <a:t>休息</a:t>
            </a:r>
            <a:r>
              <a:rPr lang="zh-TW" altLang="zh-TW" sz="9600" dirty="0" smtClean="0">
                <a:solidFill>
                  <a:schemeClr val="tx1"/>
                </a:solidFill>
              </a:rPr>
              <a:t>觀察</a:t>
            </a:r>
            <a:r>
              <a:rPr lang="zh-TW" altLang="en-US" sz="9600" dirty="0" smtClean="0">
                <a:solidFill>
                  <a:schemeClr val="tx1"/>
                </a:solidFill>
              </a:rPr>
              <a:t>；</a:t>
            </a:r>
            <a:r>
              <a:rPr lang="zh-TW" altLang="zh-TW" sz="9600" dirty="0" smtClean="0">
                <a:solidFill>
                  <a:schemeClr val="tx1"/>
                </a:solidFill>
              </a:rPr>
              <a:t>若</a:t>
            </a:r>
            <a:r>
              <a:rPr lang="zh-TW" altLang="zh-TW" sz="9600" dirty="0">
                <a:solidFill>
                  <a:srgbClr val="FF0000"/>
                </a:solidFill>
              </a:rPr>
              <a:t>仍</a:t>
            </a:r>
            <a:r>
              <a:rPr lang="zh-TW" altLang="zh-TW" sz="9600" dirty="0" smtClean="0">
                <a:solidFill>
                  <a:srgbClr val="FF0000"/>
                </a:solidFill>
              </a:rPr>
              <a:t>無</a:t>
            </a:r>
            <a:r>
              <a:rPr lang="zh-TW" altLang="en-US" sz="9600" dirty="0" smtClean="0">
                <a:solidFill>
                  <a:srgbClr val="FF0000"/>
                </a:solidFill>
              </a:rPr>
              <a:t>法改善</a:t>
            </a:r>
            <a:r>
              <a:rPr lang="zh-TW" altLang="zh-TW" sz="9600" dirty="0" smtClean="0">
                <a:solidFill>
                  <a:schemeClr val="tx1"/>
                </a:solidFill>
              </a:rPr>
              <a:t>或學生</a:t>
            </a:r>
            <a:r>
              <a:rPr lang="zh-TW" altLang="zh-TW" sz="9600" dirty="0">
                <a:solidFill>
                  <a:srgbClr val="FF0000"/>
                </a:solidFill>
              </a:rPr>
              <a:t>表現</a:t>
            </a:r>
            <a:r>
              <a:rPr lang="zh-TW" altLang="zh-TW" sz="9600" dirty="0" smtClean="0">
                <a:solidFill>
                  <a:srgbClr val="FF0000"/>
                </a:solidFill>
              </a:rPr>
              <a:t>症狀嚴重</a:t>
            </a:r>
            <a:r>
              <a:rPr lang="zh-TW" altLang="zh-TW" sz="9600" dirty="0">
                <a:solidFill>
                  <a:schemeClr val="tx1"/>
                </a:solidFill>
              </a:rPr>
              <a:t>則</a:t>
            </a:r>
            <a:r>
              <a:rPr lang="zh-TW" altLang="zh-TW" sz="9600" dirty="0" smtClean="0">
                <a:solidFill>
                  <a:schemeClr val="tx1"/>
                </a:solidFill>
              </a:rPr>
              <a:t>會</a:t>
            </a:r>
            <a:r>
              <a:rPr lang="zh-TW" altLang="en-US" sz="9600" dirty="0" smtClean="0">
                <a:solidFill>
                  <a:srgbClr val="FF0000"/>
                </a:solidFill>
              </a:rPr>
              <a:t>聯絡</a:t>
            </a:r>
            <a:r>
              <a:rPr lang="zh-TW" altLang="zh-TW" sz="9600" dirty="0" smtClean="0">
                <a:solidFill>
                  <a:srgbClr val="FF0000"/>
                </a:solidFill>
              </a:rPr>
              <a:t>家長帶回</a:t>
            </a:r>
            <a:r>
              <a:rPr lang="zh-TW" altLang="zh-TW" sz="9600" dirty="0" smtClean="0">
                <a:solidFill>
                  <a:schemeClr val="tx1"/>
                </a:solidFill>
              </a:rPr>
              <a:t>。</a:t>
            </a:r>
            <a:endParaRPr lang="en-US" altLang="zh-TW" sz="9600" dirty="0" smtClean="0">
              <a:solidFill>
                <a:schemeClr val="tx1"/>
              </a:solidFill>
            </a:endParaRPr>
          </a:p>
          <a:p>
            <a:r>
              <a:rPr lang="zh-TW" altLang="en-US" sz="9600" dirty="0">
                <a:solidFill>
                  <a:schemeClr val="tx1"/>
                </a:solidFill>
              </a:rPr>
              <a:t>健康中心</a:t>
            </a:r>
            <a:r>
              <a:rPr lang="zh-TW" altLang="en-US" sz="9600" dirty="0" smtClean="0">
                <a:solidFill>
                  <a:schemeClr val="tx1"/>
                </a:solidFill>
              </a:rPr>
              <a:t>處理</a:t>
            </a:r>
            <a:r>
              <a:rPr lang="zh-TW" altLang="en-US" sz="9600" dirty="0" smtClean="0">
                <a:solidFill>
                  <a:srgbClr val="FF0000"/>
                </a:solidFill>
              </a:rPr>
              <a:t>當天在</a:t>
            </a:r>
            <a:r>
              <a:rPr lang="zh-TW" altLang="en-US" sz="9600" dirty="0">
                <a:solidFill>
                  <a:srgbClr val="FF0000"/>
                </a:solidFill>
              </a:rPr>
              <a:t>校發生</a:t>
            </a:r>
            <a:r>
              <a:rPr lang="zh-TW" altLang="en-US" sz="9600" dirty="0" smtClean="0">
                <a:solidFill>
                  <a:srgbClr val="FF0000"/>
                </a:solidFill>
              </a:rPr>
              <a:t>的之</a:t>
            </a:r>
            <a:r>
              <a:rPr lang="zh-TW" altLang="en-US" sz="9600" dirty="0">
                <a:solidFill>
                  <a:srgbClr val="FF0000"/>
                </a:solidFill>
              </a:rPr>
              <a:t>緊急傷病</a:t>
            </a:r>
            <a:r>
              <a:rPr lang="zh-TW" altLang="en-US" sz="9600" dirty="0">
                <a:solidFill>
                  <a:schemeClr val="tx1"/>
                </a:solidFill>
              </a:rPr>
              <a:t>，非處理痼疾舊傷之每日換藥。</a:t>
            </a:r>
            <a:endParaRPr lang="en-US" altLang="zh-TW" sz="9600" dirty="0">
              <a:solidFill>
                <a:schemeClr val="tx1"/>
              </a:solidFill>
            </a:endParaRPr>
          </a:p>
          <a:p>
            <a:pPr lvl="0"/>
            <a:r>
              <a:rPr lang="zh-TW" altLang="zh-TW" sz="9600" dirty="0" smtClean="0">
                <a:solidFill>
                  <a:schemeClr val="tx1"/>
                </a:solidFill>
              </a:rPr>
              <a:t>若您的小孩生病或受傷時，請體諒校</a:t>
            </a:r>
            <a:r>
              <a:rPr lang="zh-TW" altLang="zh-TW" sz="9600" dirty="0">
                <a:solidFill>
                  <a:schemeClr val="tx1"/>
                </a:solidFill>
              </a:rPr>
              <a:t>護</a:t>
            </a:r>
            <a:r>
              <a:rPr lang="zh-TW" altLang="zh-TW" sz="9600" dirty="0" smtClean="0">
                <a:solidFill>
                  <a:schemeClr val="tx1"/>
                </a:solidFill>
              </a:rPr>
              <a:t>在法律</a:t>
            </a:r>
            <a:r>
              <a:rPr lang="zh-TW" altLang="zh-TW" sz="9600" dirty="0">
                <a:solidFill>
                  <a:schemeClr val="tx1"/>
                </a:solidFill>
              </a:rPr>
              <a:t>上的限制與</a:t>
            </a:r>
            <a:r>
              <a:rPr lang="zh-TW" altLang="zh-TW" sz="9600" dirty="0" smtClean="0">
                <a:solidFill>
                  <a:schemeClr val="tx1"/>
                </a:solidFill>
              </a:rPr>
              <a:t>困境</a:t>
            </a:r>
            <a:r>
              <a:rPr lang="zh-TW" altLang="en-US" sz="9600" dirty="0" smtClean="0">
                <a:solidFill>
                  <a:schemeClr val="tx1"/>
                </a:solidFill>
              </a:rPr>
              <a:t>而</a:t>
            </a:r>
            <a:r>
              <a:rPr lang="zh-TW" altLang="zh-TW" sz="9600" dirty="0" smtClean="0">
                <a:solidFill>
                  <a:schemeClr val="tx1"/>
                </a:solidFill>
              </a:rPr>
              <a:t>打電話</a:t>
            </a:r>
            <a:r>
              <a:rPr lang="zh-TW" altLang="en-US" sz="9600" dirty="0" smtClean="0">
                <a:solidFill>
                  <a:schemeClr val="tx1"/>
                </a:solidFill>
              </a:rPr>
              <a:t>請</a:t>
            </a:r>
            <a:r>
              <a:rPr lang="zh-TW" altLang="zh-TW" sz="9600" dirty="0" smtClean="0">
                <a:solidFill>
                  <a:schemeClr val="tx1"/>
                </a:solidFill>
              </a:rPr>
              <a:t>家長來</a:t>
            </a:r>
            <a:r>
              <a:rPr lang="zh-TW" altLang="en-US" sz="9600" dirty="0" smtClean="0">
                <a:solidFill>
                  <a:schemeClr val="tx1"/>
                </a:solidFill>
              </a:rPr>
              <a:t>校</a:t>
            </a:r>
            <a:r>
              <a:rPr lang="zh-TW" altLang="zh-TW" sz="9600" dirty="0" smtClean="0">
                <a:solidFill>
                  <a:schemeClr val="tx1"/>
                </a:solidFill>
              </a:rPr>
              <a:t>接回孩子就醫</a:t>
            </a:r>
            <a:r>
              <a:rPr lang="zh-TW" altLang="en-US" sz="9600" dirty="0" smtClean="0">
                <a:solidFill>
                  <a:schemeClr val="tx1"/>
                </a:solidFill>
              </a:rPr>
              <a:t>或休息</a:t>
            </a:r>
            <a:r>
              <a:rPr lang="zh-TW" altLang="zh-TW" sz="9600" dirty="0" smtClean="0">
                <a:solidFill>
                  <a:schemeClr val="tx1"/>
                </a:solidFill>
              </a:rPr>
              <a:t>。</a:t>
            </a:r>
            <a:r>
              <a:rPr lang="zh-TW" altLang="en-US" sz="9600" dirty="0" smtClean="0">
                <a:solidFill>
                  <a:schemeClr val="tx1"/>
                </a:solidFill>
              </a:rPr>
              <a:t>因為</a:t>
            </a:r>
            <a:r>
              <a:rPr lang="zh-TW" altLang="en-US" sz="9600" dirty="0">
                <a:solidFill>
                  <a:schemeClr val="tx1"/>
                </a:solidFill>
              </a:rPr>
              <a:t>學校健康</a:t>
            </a:r>
            <a:r>
              <a:rPr lang="zh-TW" altLang="en-US" sz="9600" dirty="0" smtClean="0">
                <a:solidFill>
                  <a:schemeClr val="tx1"/>
                </a:solidFill>
              </a:rPr>
              <a:t>中心 ～</a:t>
            </a:r>
            <a:r>
              <a:rPr lang="zh-TW" altLang="zh-TW" sz="9600" dirty="0" smtClean="0">
                <a:solidFill>
                  <a:srgbClr val="FF0000"/>
                </a:solidFill>
              </a:rPr>
              <a:t>只</a:t>
            </a:r>
            <a:r>
              <a:rPr lang="zh-TW" altLang="zh-TW" sz="9600" dirty="0">
                <a:solidFill>
                  <a:srgbClr val="FF0000"/>
                </a:solidFill>
              </a:rPr>
              <a:t>能</a:t>
            </a:r>
            <a:r>
              <a:rPr lang="zh-TW" altLang="zh-TW" sz="9600" dirty="0" smtClean="0">
                <a:solidFill>
                  <a:srgbClr val="FF0000"/>
                </a:solidFill>
              </a:rPr>
              <a:t>護理不能醫療</a:t>
            </a:r>
            <a:r>
              <a:rPr lang="zh-TW" altLang="en-US" sz="96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9600" dirty="0" smtClean="0">
                <a:solidFill>
                  <a:srgbClr val="FF0000"/>
                </a:solidFill>
              </a:rPr>
              <a:t>不是不願意協助、而是無法執行超出限制範圍的協助</a:t>
            </a:r>
            <a:r>
              <a:rPr lang="zh-TW" altLang="zh-TW" sz="9600" dirty="0" smtClean="0">
                <a:solidFill>
                  <a:srgbClr val="FF0000"/>
                </a:solidFill>
              </a:rPr>
              <a:t>！</a:t>
            </a:r>
            <a:endParaRPr lang="zh-TW" alt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84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1172</Words>
  <Application>Microsoft Office PowerPoint</Application>
  <PresentationFormat>如螢幕大小 (4:3)</PresentationFormat>
  <Paragraphs>89</Paragraphs>
  <Slides>13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1" baseType="lpstr">
      <vt:lpstr>微軟正黑體</vt:lpstr>
      <vt:lpstr>新細明體</vt:lpstr>
      <vt:lpstr>標楷體</vt:lpstr>
      <vt:lpstr>Calibri</vt:lpstr>
      <vt:lpstr>Candara</vt:lpstr>
      <vt:lpstr>Symbol</vt:lpstr>
      <vt:lpstr>Wingdings</vt:lpstr>
      <vt:lpstr>波形</vt:lpstr>
      <vt:lpstr>普仁國小新生班親會 健康中心業務說明事項</vt:lpstr>
      <vt:lpstr>說明流程</vt:lpstr>
      <vt:lpstr>健康中心辦理業務說明</vt:lpstr>
      <vt:lpstr>家長須知或配合事項</vt:lpstr>
      <vt:lpstr>家長須知或配合事項</vt:lpstr>
      <vt:lpstr>家長須知或配合事項</vt:lpstr>
      <vt:lpstr>家長須知或配合事項</vt:lpstr>
      <vt:lpstr>家長須知或配合事項</vt:lpstr>
      <vt:lpstr>家長須知或配合事項</vt:lpstr>
      <vt:lpstr>衛生教育宣導</vt:lpstr>
      <vt:lpstr>衛生教育宣導</vt:lpstr>
      <vt:lpstr>衛生教育宣導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普仁國小新生家長座談</dc:title>
  <dc:creator>User</dc:creator>
  <cp:lastModifiedBy>user</cp:lastModifiedBy>
  <cp:revision>131</cp:revision>
  <cp:lastPrinted>2020-08-11T01:25:18Z</cp:lastPrinted>
  <dcterms:created xsi:type="dcterms:W3CDTF">2017-08-29T01:52:58Z</dcterms:created>
  <dcterms:modified xsi:type="dcterms:W3CDTF">2021-08-20T00:20:35Z</dcterms:modified>
</cp:coreProperties>
</file>